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4325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and thank them for coming. Introduce yourself and any staff present (principal, federal programs coordinator, family engagement staff). Remind families to sign in — the sign-in sheet is our documentation that the annual meeting took place. Mention that interpretation is available if needed.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this meeting is required by ESSA Section 1116(c). It is our chance to tell families that the school participates in Title I, explain what that means, and make sure every family knows their right to be involved. Schools may also offer additional meetings at flexible times (morning or evening) so more families can attend.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I is the largest federal assistance program for K-12 schools. Emphasize "supplement, not supplant": Title I pays for extra services on top of what the state and district already provide. The list on the right is general; the next slides show how our school specifically uses its funds.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school operates a schoolwide Title I program. That means Title I funds can be used to improve the whole school's program, and every student can benefit, not only students identified as at risk. Our schoolwide plan is based on a comprehensive needs assessment and is reviewed each year with input from families and staff.</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of our schools — St. Joe Elementary, Western Grove Elementary and Ozark Mountain High School — run schoolwide Title I programs. The largest share of Title I pays for paraprofessionals who work directly with students. Paraprofessionals provide small-group and one-on-one support, and professional learning helps teachers strengthen instruction. These are preliminary figures and may change once final allocations are confirmed. Invite families to share ideas on priorities.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district receives less than $500,000 in Title I funds, so the 1% family engagement set-aside does not apply to us. We still budget Title I funds for family engagement at every school: each campus has a parent facilitator ($250 stipend) plus materials for family nights, take-home kits and sign-in incentives. Invite families to suggest events and topics through the feedback form.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each school's parent facilitator. All three schools hold two parent–teacher conferences (September 24, 2026, and early February 2027) and offer online gradebook access with a PIN. Volunteer roles include teacher helper, library assistant, buddy reader, tutoring and the family night committee. Community partners such as the Searcy County Ministerial Alliance, Rural Help Center, Kiwanis Club, Lions Club, Rotary Club, TRIO Talent Search and Chenal Family Therapy support our students and families.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school's 2026–27 Engagement Plan was developed with a parent committee and meets Arkansas (A.C.A. § 6-15-1702) and ESSA requirements. Plans are posted on the school website and Facebook page, displayed at school, and shared at parent–teacher conferences. The compact is in the student handbook; it is reviewed and signed at conferences (September 24, 2026, and February 4–5, 2027). Ask families to note suggested changes on the feedback form.</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Families can request this information at any time by contacting their school principal: Elvis Middleton (Western Grove and OMHS) or Tracy Grinder (St. Joe). The school must respond in a timely manner and, as far as practicable, in a language families can understand. Timely notice of a teacher not meeting certification requirements is sent automatically; families don't need to request 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curriculum: Amplify CKLA for reading, Savvas for math and history, and OpenSciEd for science, all aligned to the Arkansas Academic Standards. Students take the state ATLAS assessments: screeners, interims during the year and summatives in the spring, along with classroom screeners and tests. ATLAS reports four levels: Level 4 shows an advanced understanding of grade-level standards, Level 3 proficient, Level 2 basic and Level 1 limited. Families receive their child's results with an explanation, and parent–teacher conferences are a good time to talk about them.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our 2026 Arkansas school letter grades, based on ATLAS results. St. Joe Elementary held steady at a B. Western Grove Elementary moved from a C to a D, and Ozark Mountain High School moved from a B to a C. Letter grades come from the ESSA School Index, which combines student achievement and growth on ATLAS with other measures such as school quality; Ozark Mountain High School's grade also includes its graduation rate. Our Title I plan targets these results: paraprofessionals for small-group support, intervention materials, professional learning for teachers and summer school, with the most staff support at Western Grove. Families can see full results on the state school report card at myschoolinfo.arkansas.gov.</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school's 2026–27 improvement plan sets goals for the percent of students scoring Level 3 or 4 on ATLAS. At Ozark Mountain High School (grades 7–10), about 1 in 5 students reached Level 3 or 4 in ELA (21%) and math (18%) in spring 2026, so reading and especially math are our biggest areas of need; science is stronger at 40%. Goals are to reach at least 30% in ELA, 28% in math and 50% in science by May 2027. Western Grove Elementary aims to raise Level 3–4 results by at least 10 percentage points over its 2026 baseline in literacy, math and science (grades 3–6), and to raise the share of K–2 students at goal on DIBELS and math benchmarks. Plans also aim to move students out of Level 1.</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posted improvement plans share the same strategies: teach our high-quality instructional materials (Amplify CKLA, Savvas, OpenSciEd) with fidelity, analyze results after each ATLAS interim, and provide Tier II and Tier III interventions with Individual Reading Plans (IRPs), Math Improvement Plans (MIPs) and Student Success Plans. Teachers meet monthly in PLCs, and every teacher takes part in curriculum-based professional learning. Plans also target a 10% increase in family participation, a 5% reduction in chronic absenteeism and a 10% reduction in office discipline referrals. Families help most by making sure students attend every day and by attending conferences and family nights. Title I paraprofessionals provide much of the small-group Tier II support.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the other federal programs. Explain that districts coordinate these grants, often through one consolidated application, so services work together rather than separately.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II-A ($53,024): professional development — about $41,500 for conferences, workshops and contracted trainers, $8,200 for travel, plus on-site PD meals and professional dues. Title IV-A ($24,631): $14,000 for well-rounded education (dual-enrollment tuition for high school students, STEM kits), $7,431 for safe and healthy students (drug education, attendance incentives, bullying prevention at each school), and $3,200 for digital learning platforms. Title V-B, Rural and Low-Income School Program ($18,237): library books ($3,550), student devices ($10,200) and technology supplies ($4,487) across all three campuses.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Families experiencing housing instability can contact our homeless liaison, Tracy Grinder, at the St. Joe campus; conversations are kept confidential. The district reserves $3,300 of Title I for students experiencing homelessness. For students in foster care, contact the school counselor: Lori Henthorne at Ozark Mountain High School, or Britney Poyner at St. Joe and Western Grove Elementary.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families to choose at least one way to get involved this year. Mention upcoming dates for family events and how to sign up for the school planning or leadership team.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for questions. Ask families to scan the QR codes to sign in (form.jotform.com/262875744552064) and complete the feedback survey (form.jotform.com/262876016816060); keep a paper sign-in sheet for anyone without a phone. Responses save in Jotform and can be exported for your records; keep the sign-in sheet, agenda, this presentation and feedback as documentation of the annual meeting. Thank everyone for attending.</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8F6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446980"/>
          </a:xfrm>
          <a:prstGeom prst="rect">
            <a:avLst/>
          </a:prstGeom>
          <a:noFill/>
          <a:ln/>
        </p:spPr>
        <p:txBody>
          <a:bodyPr wrap="square" lIns="0" tIns="0" rIns="0" bIns="0" rtlCol="0" anchor="t"/>
          <a:lstStyle>
            <a:lvl1pPr marL="0" indent="0" algn="l">
              <a:lnSpc>
                <a:spcPct val="115000"/>
              </a:lnSpc>
              <a:buNone/>
              <a:defRPr lang="en-US" sz="3200" dirty="0">
                <a:solidFill>
                  <a:srgbClr val="1D2B45"/>
                </a:solidFill>
                <a:latin typeface="Domine" pitchFamily="34" charset="0"/>
                <a:ea typeface="Domine" pitchFamily="34" charset="-122"/>
                <a:cs typeface="Domine"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54101"/>
            <a:ext cx="10566400" cy="4191099"/>
          </a:xfrm>
          <a:prstGeom prst="rect">
            <a:avLst/>
          </a:prstGeom>
          <a:noFill/>
          <a:ln/>
        </p:spPr>
        <p:txBody>
          <a:bodyPr wrap="square" lIns="0" tIns="0" rIns="0" bIns="0" rtlCol="0" anchor="t"/>
          <a:lstStyle>
            <a:lvl1pPr marL="0" indent="0" algn="l">
              <a:lnSpc>
                <a:spcPct val="140000"/>
              </a:lnSpc>
              <a:buNone/>
              <a:defRPr lang="en-US" sz="1600" dirty="0">
                <a:solidFill>
                  <a:srgbClr val="1D2B45"/>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20"/>
            <a:ext cx="10566400" cy="446980"/>
          </a:xfrm>
          <a:prstGeom prst="rect">
            <a:avLst/>
          </a:prstGeom>
          <a:noFill/>
          <a:ln/>
        </p:spPr>
        <p:txBody>
          <a:bodyPr wrap="square" lIns="0" tIns="0" rIns="0" bIns="0" rtlCol="0" anchor="t"/>
          <a:lstStyle>
            <a:lvl1pPr marL="0" indent="0" algn="l">
              <a:lnSpc>
                <a:spcPct val="115000"/>
              </a:lnSpc>
              <a:buNone/>
              <a:defRPr lang="en-US" sz="3200" dirty="0">
                <a:solidFill>
                  <a:srgbClr val="1D2B45"/>
                </a:solidFill>
                <a:latin typeface="Domine" pitchFamily="34" charset="0"/>
                <a:ea typeface="Domine" pitchFamily="34" charset="-122"/>
                <a:cs typeface="Domine"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54101"/>
            <a:ext cx="10566400" cy="4191099"/>
          </a:xfrm>
          <a:prstGeom prst="rect">
            <a:avLst/>
          </a:prstGeom>
          <a:noFill/>
          <a:ln/>
        </p:spPr>
        <p:txBody>
          <a:bodyPr wrap="square" lIns="0" tIns="0" rIns="0" bIns="0" rtlCol="0" anchor="t"/>
          <a:lstStyle>
            <a:lvl1pPr marL="0" indent="0" algn="l">
              <a:lnSpc>
                <a:spcPct val="140000"/>
              </a:lnSpc>
              <a:buNone/>
              <a:defRPr lang="en-US" sz="1600" dirty="0">
                <a:solidFill>
                  <a:srgbClr val="1D2B45"/>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D2B45"/>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39B4F"/>
          </a:solidFill>
          <a:ln/>
        </p:spPr>
      </p:sp>
      <p:sp>
        <p:nvSpPr>
          <p:cNvPr id="3" name="Text 1"/>
          <p:cNvSpPr/>
          <p:nvPr/>
        </p:nvSpPr>
        <p:spPr>
          <a:xfrm>
            <a:off x="812800" y="2125563"/>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2B36B"/>
                </a:solidFill>
                <a:latin typeface="Nunito Sans" pitchFamily="34" charset="0"/>
                <a:ea typeface="Nunito Sans" pitchFamily="34" charset="-122"/>
                <a:cs typeface="Nunito Sans" pitchFamily="34" charset="-120"/>
              </a:rPr>
              <a:t>2026–2027 SCHOOL YEAR</a:t>
            </a:r>
            <a:endParaRPr lang="en-US" sz="1400" dirty="0"/>
          </a:p>
        </p:txBody>
      </p:sp>
      <p:sp>
        <p:nvSpPr>
          <p:cNvPr id="4" name="Text 2"/>
          <p:cNvSpPr>
            <a:spLocks noGrp="1"/>
          </p:cNvSpPr>
          <p:nvPr>
            <p:ph type="title"/>
          </p:nvPr>
        </p:nvSpPr>
        <p:spPr>
          <a:xfrm>
            <a:off x="812800" y="2577604"/>
            <a:ext cx="10883392" cy="793452"/>
          </a:xfrm>
          <a:prstGeom prst="rect">
            <a:avLst/>
          </a:prstGeom>
          <a:noFill/>
          <a:ln/>
        </p:spPr>
        <p:txBody>
          <a:bodyPr wrap="square" lIns="0" tIns="0" rIns="0" bIns="0" rtlCol="0" anchor="t">
            <a:normAutofit/>
          </a:bodyPr>
          <a:lstStyle/>
          <a:p>
            <a:pPr marL="0" indent="0" algn="l">
              <a:lnSpc>
                <a:spcPts val="6048"/>
              </a:lnSpc>
              <a:buNone/>
            </a:pPr>
            <a:r>
              <a:rPr lang="en-US" sz="5600" b="1" i="0" dirty="0">
                <a:solidFill>
                  <a:srgbClr val="F8F6F1"/>
                </a:solidFill>
                <a:latin typeface="Domine" pitchFamily="18" charset="0"/>
                <a:ea typeface="Domine" pitchFamily="18" charset="-122"/>
                <a:cs typeface="Domine" pitchFamily="18" charset="-120"/>
              </a:rPr>
              <a:t>Title I &amp; Federal Programs</a:t>
            </a:r>
            <a:endParaRPr lang="en-US" sz="5600" dirty="0"/>
          </a:p>
        </p:txBody>
      </p:sp>
      <p:sp>
        <p:nvSpPr>
          <p:cNvPr id="5" name="Text 3"/>
          <p:cNvSpPr/>
          <p:nvPr/>
        </p:nvSpPr>
        <p:spPr>
          <a:xfrm>
            <a:off x="812800" y="3548856"/>
            <a:ext cx="10883392" cy="492720"/>
          </a:xfrm>
          <a:prstGeom prst="rect">
            <a:avLst/>
          </a:prstGeom>
          <a:noFill/>
          <a:ln/>
        </p:spPr>
        <p:txBody>
          <a:bodyPr wrap="square" lIns="0" tIns="0" rIns="0" bIns="0" rtlCol="0" anchor="t">
            <a:normAutofit/>
          </a:bodyPr>
          <a:lstStyle/>
          <a:p>
            <a:pPr marL="0" indent="0" algn="l">
              <a:lnSpc>
                <a:spcPts val="3680"/>
              </a:lnSpc>
              <a:buNone/>
            </a:pPr>
            <a:r>
              <a:rPr lang="en-US" sz="3200" dirty="0">
                <a:solidFill>
                  <a:srgbClr val="F2B36B"/>
                </a:solidFill>
                <a:latin typeface="Domine" pitchFamily="18" charset="0"/>
                <a:ea typeface="Domine" pitchFamily="18" charset="-122"/>
                <a:cs typeface="Domine" pitchFamily="18" charset="-120"/>
              </a:rPr>
              <a:t>Annual Public Meeting</a:t>
            </a:r>
            <a:endParaRPr lang="en-US" sz="3200" dirty="0"/>
          </a:p>
        </p:txBody>
      </p:sp>
      <p:sp>
        <p:nvSpPr>
          <p:cNvPr id="6" name="Shape 4"/>
          <p:cNvSpPr/>
          <p:nvPr/>
        </p:nvSpPr>
        <p:spPr>
          <a:xfrm>
            <a:off x="812800" y="4219377"/>
            <a:ext cx="1016000" cy="25400"/>
          </a:xfrm>
          <a:prstGeom prst="rect">
            <a:avLst/>
          </a:prstGeom>
          <a:solidFill>
            <a:srgbClr val="E39B4F"/>
          </a:solidFill>
          <a:ln/>
        </p:spPr>
      </p:sp>
      <p:sp>
        <p:nvSpPr>
          <p:cNvPr id="7" name="Text 5"/>
          <p:cNvSpPr/>
          <p:nvPr/>
        </p:nvSpPr>
        <p:spPr>
          <a:xfrm>
            <a:off x="812800" y="4447977"/>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3E0"/>
                </a:solidFill>
                <a:latin typeface="Nunito Sans" pitchFamily="34" charset="0"/>
                <a:ea typeface="Nunito Sans" pitchFamily="34" charset="-122"/>
                <a:cs typeface="Nunito Sans" pitchFamily="34" charset="-120"/>
              </a:rPr>
              <a:t>Ozark Mountain School District · Friday, October 16, 2026 · 4:30 p.m. · Western Grove campus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WHY WE MEET</a:t>
            </a:r>
            <a:endParaRPr lang="en-US" sz="1200" dirty="0"/>
          </a:p>
        </p:txBody>
      </p:sp>
      <p:sp>
        <p:nvSpPr>
          <p:cNvPr id="3" name="Text 1"/>
          <p:cNvSpPr>
            <a:spLocks noGrp="1"/>
          </p:cNvSpPr>
          <p:nvPr>
            <p:ph type="title"/>
          </p:nvPr>
        </p:nvSpPr>
        <p:spPr>
          <a:xfrm>
            <a:off x="812800" y="1102320"/>
            <a:ext cx="113792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Federal law requires an annual meeting for families</a:t>
            </a:r>
            <a:endParaRPr lang="en-US" sz="3200" dirty="0"/>
          </a:p>
        </p:txBody>
      </p:sp>
      <p:sp>
        <p:nvSpPr>
          <p:cNvPr id="4" name="Text 2"/>
          <p:cNvSpPr/>
          <p:nvPr/>
        </p:nvSpPr>
        <p:spPr>
          <a:xfrm>
            <a:off x="812800" y="1854101"/>
            <a:ext cx="10883392"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6505F"/>
                </a:solidFill>
                <a:latin typeface="Nunito Sans" pitchFamily="34" charset="0"/>
                <a:ea typeface="Nunito Sans" pitchFamily="34" charset="-122"/>
                <a:cs typeface="Nunito Sans" pitchFamily="34" charset="-120"/>
              </a:rPr>
              <a:t>Under the Every Student Succeeds Act (ESSA), each Title I school holds a yearly meeting, at a convenient time, to which all families of participating students are invited. The meeting has three purposes:</a:t>
            </a:r>
            <a:endParaRPr lang="en-US" sz="1600" dirty="0"/>
          </a:p>
        </p:txBody>
      </p:sp>
      <p:sp>
        <p:nvSpPr>
          <p:cNvPr id="5" name="Shape 3"/>
          <p:cNvSpPr/>
          <p:nvPr/>
        </p:nvSpPr>
        <p:spPr>
          <a:xfrm>
            <a:off x="815975" y="2730996"/>
            <a:ext cx="3380284" cy="1911350"/>
          </a:xfrm>
          <a:prstGeom prst="roundRect">
            <a:avLst>
              <a:gd name="adj" fmla="val 5150"/>
            </a:avLst>
          </a:prstGeom>
          <a:solidFill>
            <a:srgbClr val="FFFEFB"/>
          </a:solidFill>
          <a:ln w="6350">
            <a:solidFill>
              <a:srgbClr val="DCE2E8"/>
            </a:solidFill>
            <a:prstDash val="solid"/>
          </a:ln>
        </p:spPr>
      </p:sp>
      <p:pic>
        <p:nvPicPr>
          <p:cNvPr id="6" name="Image 0" descr="Home"/>
          <p:cNvPicPr>
            <a:picLocks noChangeAspect="1"/>
          </p:cNvPicPr>
          <p:nvPr/>
        </p:nvPicPr>
        <p:blipFill>
          <a:blip r:embed="rId3"/>
          <a:srcRect/>
          <a:stretch/>
        </p:blipFill>
        <p:spPr>
          <a:xfrm>
            <a:off x="1073150" y="2988171"/>
            <a:ext cx="355600" cy="355600"/>
          </a:xfrm>
          <a:prstGeom prst="rect">
            <a:avLst/>
          </a:prstGeom>
        </p:spPr>
      </p:pic>
      <p:sp>
        <p:nvSpPr>
          <p:cNvPr id="7" name="Text 4"/>
          <p:cNvSpPr/>
          <p:nvPr/>
        </p:nvSpPr>
        <p:spPr>
          <a:xfrm>
            <a:off x="1073150" y="3445371"/>
            <a:ext cx="295191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Inform</a:t>
            </a:r>
            <a:endParaRPr lang="en-US" sz="2000" dirty="0"/>
          </a:p>
        </p:txBody>
      </p:sp>
      <p:sp>
        <p:nvSpPr>
          <p:cNvPr id="8" name="Text 5"/>
          <p:cNvSpPr/>
          <p:nvPr/>
        </p:nvSpPr>
        <p:spPr>
          <a:xfrm>
            <a:off x="1073150" y="3851771"/>
            <a:ext cx="295191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F"/>
                </a:solidFill>
                <a:latin typeface="Nunito Sans" pitchFamily="34" charset="0"/>
                <a:ea typeface="Nunito Sans" pitchFamily="34" charset="-122"/>
                <a:cs typeface="Nunito Sans" pitchFamily="34" charset="-120"/>
              </a:rPr>
              <a:t>You of our school's participation in Title I</a:t>
            </a:r>
            <a:endParaRPr lang="en-US" sz="1500" dirty="0"/>
          </a:p>
        </p:txBody>
      </p:sp>
      <p:sp>
        <p:nvSpPr>
          <p:cNvPr id="9" name="Shape 6"/>
          <p:cNvSpPr/>
          <p:nvPr/>
        </p:nvSpPr>
        <p:spPr>
          <a:xfrm>
            <a:off x="4405809" y="2730996"/>
            <a:ext cx="3380383" cy="1911350"/>
          </a:xfrm>
          <a:prstGeom prst="roundRect">
            <a:avLst>
              <a:gd name="adj" fmla="val 5150"/>
            </a:avLst>
          </a:prstGeom>
          <a:solidFill>
            <a:srgbClr val="FFFEFB"/>
          </a:solidFill>
          <a:ln w="6350">
            <a:solidFill>
              <a:srgbClr val="DCE2E8"/>
            </a:solidFill>
            <a:prstDash val="solid"/>
          </a:ln>
        </p:spPr>
      </p:sp>
      <p:pic>
        <p:nvPicPr>
          <p:cNvPr id="10" name="Image 1" descr="Book"/>
          <p:cNvPicPr>
            <a:picLocks noChangeAspect="1"/>
          </p:cNvPicPr>
          <p:nvPr/>
        </p:nvPicPr>
        <p:blipFill>
          <a:blip r:embed="rId4"/>
          <a:srcRect/>
          <a:stretch/>
        </p:blipFill>
        <p:spPr>
          <a:xfrm>
            <a:off x="4662984" y="2988171"/>
            <a:ext cx="355600" cy="355600"/>
          </a:xfrm>
          <a:prstGeom prst="rect">
            <a:avLst/>
          </a:prstGeom>
        </p:spPr>
      </p:pic>
      <p:sp>
        <p:nvSpPr>
          <p:cNvPr id="11" name="Text 7"/>
          <p:cNvSpPr/>
          <p:nvPr/>
        </p:nvSpPr>
        <p:spPr>
          <a:xfrm>
            <a:off x="4662984" y="3445371"/>
            <a:ext cx="295201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Explain</a:t>
            </a:r>
            <a:endParaRPr lang="en-US" sz="2000" dirty="0"/>
          </a:p>
        </p:txBody>
      </p:sp>
      <p:sp>
        <p:nvSpPr>
          <p:cNvPr id="12" name="Text 8"/>
          <p:cNvSpPr/>
          <p:nvPr/>
        </p:nvSpPr>
        <p:spPr>
          <a:xfrm>
            <a:off x="4662984" y="3851771"/>
            <a:ext cx="2952014"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F"/>
                </a:solidFill>
                <a:latin typeface="Nunito Sans" pitchFamily="34" charset="0"/>
                <a:ea typeface="Nunito Sans" pitchFamily="34" charset="-122"/>
                <a:cs typeface="Nunito Sans" pitchFamily="34" charset="-120"/>
              </a:rPr>
              <a:t>The requirements of the Title I program</a:t>
            </a:r>
            <a:endParaRPr lang="en-US" sz="1500" dirty="0"/>
          </a:p>
        </p:txBody>
      </p:sp>
      <p:sp>
        <p:nvSpPr>
          <p:cNvPr id="13" name="Shape 9"/>
          <p:cNvSpPr/>
          <p:nvPr/>
        </p:nvSpPr>
        <p:spPr>
          <a:xfrm>
            <a:off x="7995741" y="2730996"/>
            <a:ext cx="3380284" cy="1911350"/>
          </a:xfrm>
          <a:prstGeom prst="roundRect">
            <a:avLst>
              <a:gd name="adj" fmla="val 5150"/>
            </a:avLst>
          </a:prstGeom>
          <a:solidFill>
            <a:srgbClr val="FFFEFB"/>
          </a:solidFill>
          <a:ln w="6350">
            <a:solidFill>
              <a:srgbClr val="DCE2E8"/>
            </a:solidFill>
            <a:prstDash val="solid"/>
          </a:ln>
        </p:spPr>
      </p:sp>
      <p:pic>
        <p:nvPicPr>
          <p:cNvPr id="14" name="Image 2" descr="Users"/>
          <p:cNvPicPr>
            <a:picLocks noChangeAspect="1"/>
          </p:cNvPicPr>
          <p:nvPr/>
        </p:nvPicPr>
        <p:blipFill>
          <a:blip r:embed="rId5"/>
          <a:srcRect/>
          <a:stretch/>
        </p:blipFill>
        <p:spPr>
          <a:xfrm>
            <a:off x="8252916" y="2988171"/>
            <a:ext cx="355600" cy="355600"/>
          </a:xfrm>
          <a:prstGeom prst="rect">
            <a:avLst/>
          </a:prstGeom>
        </p:spPr>
      </p:pic>
      <p:sp>
        <p:nvSpPr>
          <p:cNvPr id="15" name="Text 10"/>
          <p:cNvSpPr/>
          <p:nvPr/>
        </p:nvSpPr>
        <p:spPr>
          <a:xfrm>
            <a:off x="8252916" y="3445371"/>
            <a:ext cx="295191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Involve</a:t>
            </a:r>
            <a:endParaRPr lang="en-US" sz="2000" dirty="0"/>
          </a:p>
        </p:txBody>
      </p:sp>
      <p:sp>
        <p:nvSpPr>
          <p:cNvPr id="16" name="Text 11"/>
          <p:cNvSpPr/>
          <p:nvPr/>
        </p:nvSpPr>
        <p:spPr>
          <a:xfrm>
            <a:off x="8252916" y="3851771"/>
            <a:ext cx="295191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F"/>
                </a:solidFill>
                <a:latin typeface="Nunito Sans" pitchFamily="34" charset="0"/>
                <a:ea typeface="Nunito Sans" pitchFamily="34" charset="-122"/>
                <a:cs typeface="Nunito Sans" pitchFamily="34" charset="-120"/>
              </a:rPr>
              <a:t>Your right to take part in your child's education</a:t>
            </a:r>
            <a:endParaRPr lang="en-US" sz="1500" dirty="0"/>
          </a:p>
        </p:txBody>
      </p:sp>
      <p:sp>
        <p:nvSpPr>
          <p:cNvPr id="17" name="Text 12"/>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ESSA Section 1116(c)(1)</a:t>
            </a:r>
            <a:endParaRPr lang="en-US" sz="1200" dirty="0"/>
          </a:p>
        </p:txBody>
      </p:sp>
      <p:sp>
        <p:nvSpPr>
          <p:cNvPr id="18" name="Text 13"/>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BF0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WHAT IS TITLE I?</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The largest federal program for K–12 schools</a:t>
            </a:r>
            <a:endParaRPr lang="en-US" sz="3200" dirty="0"/>
          </a:p>
        </p:txBody>
      </p:sp>
      <p:sp>
        <p:nvSpPr>
          <p:cNvPr id="4" name="Text 2"/>
          <p:cNvSpPr/>
          <p:nvPr/>
        </p:nvSpPr>
        <p:spPr>
          <a:xfrm>
            <a:off x="812800" y="1854101"/>
            <a:ext cx="4964240" cy="1203722"/>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46505F"/>
                </a:solidFill>
                <a:latin typeface="Nunito Sans" pitchFamily="34" charset="0"/>
                <a:ea typeface="Nunito Sans" pitchFamily="34" charset="-122"/>
                <a:cs typeface="Nunito Sans" pitchFamily="34" charset="-120"/>
              </a:rPr>
              <a:t>Title I, Part A of the Elementary and Secondary Education Act (1965), now reauthorized as ESSA, provides extra federal funding to schools with higher percentages of students from low-income families.</a:t>
            </a:r>
            <a:endParaRPr lang="en-US" sz="1600" dirty="0"/>
          </a:p>
        </p:txBody>
      </p:sp>
      <p:sp>
        <p:nvSpPr>
          <p:cNvPr id="5" name="Text 3"/>
          <p:cNvSpPr/>
          <p:nvPr/>
        </p:nvSpPr>
        <p:spPr>
          <a:xfrm>
            <a:off x="812800" y="3210223"/>
            <a:ext cx="4964240" cy="909141"/>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46505F"/>
                </a:solidFill>
                <a:latin typeface="Nunito Sans" pitchFamily="34" charset="0"/>
                <a:ea typeface="Nunito Sans" pitchFamily="34" charset="-122"/>
                <a:cs typeface="Nunito Sans" pitchFamily="34" charset="-120"/>
              </a:rPr>
              <a:t>Its goal: give every child a fair and equal opportunity to a high-quality education and help students meet challenging state academic standards.</a:t>
            </a:r>
            <a:endParaRPr lang="en-US" sz="1600" dirty="0"/>
          </a:p>
        </p:txBody>
      </p:sp>
      <p:sp>
        <p:nvSpPr>
          <p:cNvPr id="6" name="Text 4"/>
          <p:cNvSpPr/>
          <p:nvPr/>
        </p:nvSpPr>
        <p:spPr>
          <a:xfrm>
            <a:off x="812800" y="4271764"/>
            <a:ext cx="4819650" cy="751681"/>
          </a:xfrm>
          <a:prstGeom prst="roundRect">
            <a:avLst>
              <a:gd name="adj" fmla="val 6758"/>
            </a:avLst>
          </a:prstGeom>
          <a:solidFill>
            <a:srgbClr val="FFFEFB"/>
          </a:solidFill>
          <a:ln/>
        </p:spPr>
        <p:txBody>
          <a:bodyPr wrap="square" lIns="201021" tIns="112121" rIns="30143" bIns="86721" rtlCol="0" anchor="t">
            <a:normAutofit/>
          </a:bodyPr>
          <a:lstStyle/>
          <a:p>
            <a:pPr marL="0" indent="0" algn="l">
              <a:lnSpc>
                <a:spcPts val="1960"/>
              </a:lnSpc>
              <a:buNone/>
            </a:pPr>
            <a:r>
              <a:rPr lang="en-US" sz="1400" b="1" dirty="0">
                <a:solidFill>
                  <a:srgbClr val="1D2B45"/>
                </a:solidFill>
                <a:latin typeface="Nunito Sans" pitchFamily="34" charset="0"/>
                <a:ea typeface="Nunito Sans" pitchFamily="34" charset="-122"/>
                <a:cs typeface="Nunito Sans" pitchFamily="34" charset="-120"/>
              </a:rPr>
              <a:t>Title I funds supplement, not replace, state and local funding.</a:t>
            </a:r>
            <a:endParaRPr lang="en-US" sz="1400" dirty="0"/>
          </a:p>
        </p:txBody>
      </p:sp>
      <p:sp>
        <p:nvSpPr>
          <p:cNvPr id="7" name="Shape 5"/>
          <p:cNvSpPr/>
          <p:nvPr/>
        </p:nvSpPr>
        <p:spPr>
          <a:xfrm>
            <a:off x="812800" y="4271764"/>
            <a:ext cx="4819650" cy="751681"/>
          </a:xfrm>
          <a:custGeom>
            <a:avLst/>
            <a:gdLst/>
            <a:ahLst/>
            <a:cxnLst/>
            <a:rect l="l" t="t" r="r" b="b"/>
            <a:pathLst>
              <a:path w="4819650" h="751681">
                <a:moveTo>
                  <a:pt x="50800" y="751681"/>
                </a:moveTo>
                <a:lnTo>
                  <a:pt x="50800" y="751681"/>
                </a:lnTo>
                <a:arcTo wR="50800" hR="50800" stAng="5400000" swAng="5400000"/>
                <a:lnTo>
                  <a:pt x="0" y="50800"/>
                </a:lnTo>
                <a:arcTo wR="50800" hR="50800" stAng="10800000" swAng="5400000"/>
                <a:lnTo>
                  <a:pt x="50800" y="0"/>
                </a:lnTo>
                <a:arcTo wR="12700" hR="50800" stAng="16200000" swAng="-5400000"/>
                <a:lnTo>
                  <a:pt x="38100" y="700881"/>
                </a:lnTo>
                <a:arcTo wR="12700" hR="50800" stAng="10800000" swAng="-5400000"/>
                <a:close/>
              </a:path>
            </a:pathLst>
          </a:custGeom>
          <a:solidFill>
            <a:srgbClr val="A8541A"/>
          </a:solidFill>
          <a:ln/>
        </p:spPr>
      </p:sp>
      <p:sp>
        <p:nvSpPr>
          <p:cNvPr id="8" name="Shape 6"/>
          <p:cNvSpPr/>
          <p:nvPr/>
        </p:nvSpPr>
        <p:spPr>
          <a:xfrm>
            <a:off x="5991225" y="1857276"/>
            <a:ext cx="5384800" cy="3162995"/>
          </a:xfrm>
          <a:prstGeom prst="roundRect">
            <a:avLst>
              <a:gd name="adj" fmla="val 3112"/>
            </a:avLst>
          </a:prstGeom>
          <a:solidFill>
            <a:srgbClr val="FFFEFB"/>
          </a:solidFill>
          <a:ln w="6350">
            <a:solidFill>
              <a:srgbClr val="DCE2E8"/>
            </a:solidFill>
            <a:prstDash val="solid"/>
          </a:ln>
        </p:spPr>
      </p:sp>
      <p:sp>
        <p:nvSpPr>
          <p:cNvPr id="9" name="Text 7"/>
          <p:cNvSpPr/>
          <p:nvPr/>
        </p:nvSpPr>
        <p:spPr>
          <a:xfrm>
            <a:off x="6273800" y="2139851"/>
            <a:ext cx="496424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Funds typically pay for</a:t>
            </a:r>
            <a:endParaRPr lang="en-US" sz="2000" dirty="0"/>
          </a:p>
        </p:txBody>
      </p:sp>
      <p:sp>
        <p:nvSpPr>
          <p:cNvPr id="10" name="Text 8"/>
          <p:cNvSpPr/>
          <p:nvPr/>
        </p:nvSpPr>
        <p:spPr>
          <a:xfrm>
            <a:off x="6344920" y="2571651"/>
            <a:ext cx="4885500" cy="1854200"/>
          </a:xfrm>
          <a:prstGeom prst="rect">
            <a:avLst/>
          </a:prstGeom>
          <a:noFill/>
          <a:ln/>
        </p:spPr>
        <p:txBody>
          <a:bodyPr wrap="square" lIns="0" tIns="0" rIns="0" bIns="0" rtlCol="0" anchor="t">
            <a:normAutofit/>
          </a:bodyPr>
          <a:lstStyle/>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Extra teachers, interventionists and aides</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Small-group instruction and tutoring</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Extended learning through summer school</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Instructional materials and technology</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Professional learning for staff</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Parent and family engagement</a:t>
            </a:r>
            <a:endParaRPr lang="en-US" sz="1500" dirty="0"/>
          </a:p>
        </p:txBody>
      </p:sp>
      <p:sp>
        <p:nvSpPr>
          <p:cNvPr id="11" name="Text 9"/>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Annual Title I &amp; Federal Programs Meeting</a:t>
            </a:r>
            <a:endParaRPr lang="en-US" sz="1200" dirty="0"/>
          </a:p>
        </p:txBody>
      </p:sp>
      <p:sp>
        <p:nvSpPr>
          <p:cNvPr id="12" name="Text 10"/>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OUR PROGRAM MODEL</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We are a schoolwide Title I program</a:t>
            </a:r>
            <a:endParaRPr lang="en-US" sz="3200" dirty="0"/>
          </a:p>
        </p:txBody>
      </p:sp>
      <p:sp>
        <p:nvSpPr>
          <p:cNvPr id="4" name="Shape 2"/>
          <p:cNvSpPr/>
          <p:nvPr/>
        </p:nvSpPr>
        <p:spPr>
          <a:xfrm>
            <a:off x="815975" y="1857276"/>
            <a:ext cx="5175250" cy="2456160"/>
          </a:xfrm>
          <a:prstGeom prst="roundRect">
            <a:avLst>
              <a:gd name="adj" fmla="val 4007"/>
            </a:avLst>
          </a:prstGeom>
          <a:solidFill>
            <a:srgbClr val="FFFEFB"/>
          </a:solidFill>
          <a:ln w="6350">
            <a:solidFill>
              <a:srgbClr val="DCE2E8"/>
            </a:solidFill>
            <a:prstDash val="solid"/>
          </a:ln>
        </p:spPr>
      </p:sp>
      <p:sp>
        <p:nvSpPr>
          <p:cNvPr id="5" name="Text 3"/>
          <p:cNvSpPr/>
          <p:nvPr/>
        </p:nvSpPr>
        <p:spPr>
          <a:xfrm>
            <a:off x="1098550" y="2139851"/>
            <a:ext cx="474840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D2B45"/>
                </a:solidFill>
                <a:latin typeface="Domine" pitchFamily="18" charset="0"/>
                <a:ea typeface="Domine" pitchFamily="18" charset="-122"/>
                <a:cs typeface="Domine" pitchFamily="18" charset="-120"/>
              </a:rPr>
              <a:t>What schoolwide means</a:t>
            </a:r>
            <a:endParaRPr lang="en-US" sz="2200" dirty="0"/>
          </a:p>
        </p:txBody>
      </p:sp>
      <p:sp>
        <p:nvSpPr>
          <p:cNvPr id="6" name="Text 4"/>
          <p:cNvSpPr/>
          <p:nvPr/>
        </p:nvSpPr>
        <p:spPr>
          <a:xfrm>
            <a:off x="1169670" y="2602111"/>
            <a:ext cx="4669663" cy="1454150"/>
          </a:xfrm>
          <a:prstGeom prst="rect">
            <a:avLst/>
          </a:prstGeom>
          <a:noFill/>
          <a:ln/>
        </p:spPr>
        <p:txBody>
          <a:bodyPr wrap="square" lIns="0" tIns="0" rIns="0" bIns="0" rtlCol="0" anchor="t">
            <a:normAutofit/>
          </a:bodyPr>
          <a:lstStyle/>
          <a:p>
            <a:pPr marL="182880" indent="-182880" algn="l">
              <a:lnSpc>
                <a:spcPts val="2250"/>
              </a:lnSpc>
              <a:buSzPct val="100000"/>
              <a:buChar char="•"/>
            </a:pPr>
            <a:r>
              <a:rPr lang="en-US" sz="1500" dirty="0">
                <a:solidFill>
                  <a:srgbClr val="46505F"/>
                </a:solidFill>
                <a:latin typeface="Nunito Sans" pitchFamily="34" charset="0"/>
                <a:ea typeface="Nunito Sans" pitchFamily="34" charset="-122"/>
                <a:cs typeface="Nunito Sans" pitchFamily="34" charset="-120"/>
              </a:rPr>
              <a:t>At least 40% of our students come from low-income families (or the state grants a waiver)</a:t>
            </a:r>
            <a:endParaRPr lang="en-US" sz="1500" dirty="0"/>
          </a:p>
          <a:p>
            <a:pPr marL="182880" indent="-182880" algn="l">
              <a:lnSpc>
                <a:spcPts val="2250"/>
              </a:lnSpc>
              <a:buSzPct val="100000"/>
              <a:buChar char="•"/>
            </a:pPr>
            <a:r>
              <a:rPr lang="en-US" sz="1500" dirty="0">
                <a:solidFill>
                  <a:srgbClr val="46505F"/>
                </a:solidFill>
                <a:latin typeface="Nunito Sans" pitchFamily="34" charset="0"/>
                <a:ea typeface="Nunito Sans" pitchFamily="34" charset="-122"/>
                <a:cs typeface="Nunito Sans" pitchFamily="34" charset="-120"/>
              </a:rPr>
              <a:t>Funds upgrade the entire educational program</a:t>
            </a:r>
            <a:endParaRPr lang="en-US" sz="1500" dirty="0"/>
          </a:p>
          <a:p>
            <a:pPr marL="182880" indent="-182880" algn="l">
              <a:lnSpc>
                <a:spcPts val="2250"/>
              </a:lnSpc>
              <a:buSzPct val="100000"/>
              <a:buChar char="•"/>
            </a:pPr>
            <a:r>
              <a:rPr lang="en-US" sz="1500" dirty="0">
                <a:solidFill>
                  <a:srgbClr val="46505F"/>
                </a:solidFill>
                <a:latin typeface="Nunito Sans" pitchFamily="34" charset="0"/>
                <a:ea typeface="Nunito Sans" pitchFamily="34" charset="-122"/>
                <a:cs typeface="Nunito Sans" pitchFamily="34" charset="-120"/>
              </a:rPr>
              <a:t>Guided by a comprehensive needs assessment and a schoolwide plan</a:t>
            </a:r>
            <a:endParaRPr lang="en-US" sz="1500" dirty="0"/>
          </a:p>
        </p:txBody>
      </p:sp>
      <p:sp>
        <p:nvSpPr>
          <p:cNvPr id="7" name="Shape 5"/>
          <p:cNvSpPr/>
          <p:nvPr/>
        </p:nvSpPr>
        <p:spPr>
          <a:xfrm>
            <a:off x="6200775" y="1857276"/>
            <a:ext cx="5175250" cy="2456160"/>
          </a:xfrm>
          <a:prstGeom prst="roundRect">
            <a:avLst>
              <a:gd name="adj" fmla="val 4007"/>
            </a:avLst>
          </a:prstGeom>
          <a:solidFill>
            <a:srgbClr val="FFFEFB"/>
          </a:solidFill>
          <a:ln w="6350">
            <a:solidFill>
              <a:srgbClr val="DCE2E8"/>
            </a:solidFill>
            <a:prstDash val="solid"/>
          </a:ln>
        </p:spPr>
      </p:sp>
      <p:sp>
        <p:nvSpPr>
          <p:cNvPr id="8" name="Text 6"/>
          <p:cNvSpPr/>
          <p:nvPr/>
        </p:nvSpPr>
        <p:spPr>
          <a:xfrm>
            <a:off x="6483350" y="2139851"/>
            <a:ext cx="474840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D2B45"/>
                </a:solidFill>
                <a:latin typeface="Domine" pitchFamily="18" charset="0"/>
                <a:ea typeface="Domine" pitchFamily="18" charset="-122"/>
                <a:cs typeface="Domine" pitchFamily="18" charset="-120"/>
              </a:rPr>
              <a:t>What it means for your child</a:t>
            </a:r>
            <a:endParaRPr lang="en-US" sz="2200" dirty="0"/>
          </a:p>
        </p:txBody>
      </p:sp>
      <p:sp>
        <p:nvSpPr>
          <p:cNvPr id="9" name="Text 7"/>
          <p:cNvSpPr/>
          <p:nvPr/>
        </p:nvSpPr>
        <p:spPr>
          <a:xfrm>
            <a:off x="6554470" y="2602111"/>
            <a:ext cx="4669663" cy="1454150"/>
          </a:xfrm>
          <a:prstGeom prst="rect">
            <a:avLst/>
          </a:prstGeom>
          <a:noFill/>
          <a:ln/>
        </p:spPr>
        <p:txBody>
          <a:bodyPr wrap="square" lIns="0" tIns="0" rIns="0" bIns="0" rtlCol="0" anchor="t">
            <a:normAutofit/>
          </a:bodyPr>
          <a:lstStyle/>
          <a:p>
            <a:pPr marL="182880" indent="-182880" algn="l">
              <a:lnSpc>
                <a:spcPts val="2250"/>
              </a:lnSpc>
              <a:buSzPct val="100000"/>
              <a:buChar char="•"/>
            </a:pPr>
            <a:r>
              <a:rPr lang="en-US" sz="1500" dirty="0">
                <a:solidFill>
                  <a:srgbClr val="46505F"/>
                </a:solidFill>
                <a:latin typeface="Nunito Sans" pitchFamily="34" charset="0"/>
                <a:ea typeface="Nunito Sans" pitchFamily="34" charset="-122"/>
                <a:cs typeface="Nunito Sans" pitchFamily="34" charset="-120"/>
              </a:rPr>
              <a:t>Every student in our school can benefit from Title I services</a:t>
            </a:r>
            <a:endParaRPr lang="en-US" sz="1500" dirty="0"/>
          </a:p>
          <a:p>
            <a:pPr marL="182880" indent="-182880" algn="l">
              <a:lnSpc>
                <a:spcPts val="2250"/>
              </a:lnSpc>
              <a:buSzPct val="100000"/>
              <a:buChar char="•"/>
            </a:pPr>
            <a:r>
              <a:rPr lang="en-US" sz="1500" dirty="0">
                <a:solidFill>
                  <a:srgbClr val="46505F"/>
                </a:solidFill>
                <a:latin typeface="Nunito Sans" pitchFamily="34" charset="0"/>
                <a:ea typeface="Nunito Sans" pitchFamily="34" charset="-122"/>
                <a:cs typeface="Nunito Sans" pitchFamily="34" charset="-120"/>
              </a:rPr>
              <a:t>Students don't need to be singled out to receive support</a:t>
            </a:r>
            <a:endParaRPr lang="en-US" sz="1500" dirty="0"/>
          </a:p>
          <a:p>
            <a:pPr marL="182880" indent="-182880" algn="l">
              <a:lnSpc>
                <a:spcPts val="2250"/>
              </a:lnSpc>
              <a:buSzPct val="100000"/>
              <a:buChar char="•"/>
            </a:pPr>
            <a:r>
              <a:rPr lang="en-US" sz="1500" dirty="0">
                <a:solidFill>
                  <a:srgbClr val="46505F"/>
                </a:solidFill>
                <a:latin typeface="Nunito Sans" pitchFamily="34" charset="0"/>
                <a:ea typeface="Nunito Sans" pitchFamily="34" charset="-122"/>
                <a:cs typeface="Nunito Sans" pitchFamily="34" charset="-120"/>
              </a:rPr>
              <a:t>Extra help reaches students who need it most</a:t>
            </a:r>
            <a:endParaRPr lang="en-US" sz="1500" dirty="0"/>
          </a:p>
        </p:txBody>
      </p:sp>
      <p:sp>
        <p:nvSpPr>
          <p:cNvPr id="10" name="Text 8"/>
          <p:cNvSpPr/>
          <p:nvPr/>
        </p:nvSpPr>
        <p:spPr>
          <a:xfrm>
            <a:off x="812800" y="4621411"/>
            <a:ext cx="10566400" cy="873720"/>
          </a:xfrm>
          <a:prstGeom prst="roundRect">
            <a:avLst>
              <a:gd name="adj" fmla="val 8721"/>
            </a:avLst>
          </a:prstGeom>
          <a:solidFill>
            <a:srgbClr val="1D2B45"/>
          </a:solidFill>
          <a:ln/>
        </p:spPr>
        <p:txBody>
          <a:bodyPr wrap="square" lIns="206282" tIns="130082" rIns="0" bIns="104682" rtlCol="0" anchor="t">
            <a:normAutofit/>
          </a:bodyPr>
          <a:lstStyle/>
          <a:p>
            <a:pPr marL="0" indent="0" algn="l">
              <a:lnSpc>
                <a:spcPts val="2240"/>
              </a:lnSpc>
              <a:buNone/>
            </a:pPr>
            <a:r>
              <a:rPr lang="en-US" sz="1600" b="1" dirty="0">
                <a:solidFill>
                  <a:srgbClr val="F8F6F1"/>
                </a:solidFill>
                <a:latin typeface="Nunito Sans" pitchFamily="34" charset="0"/>
                <a:ea typeface="Nunito Sans" pitchFamily="34" charset="-122"/>
                <a:cs typeface="Nunito Sans" pitchFamily="34" charset="-120"/>
              </a:rPr>
              <a:t>St. Joe Elementary, Western Grove Elementary and Ozark Mountain High School are all schoolwide programs.</a:t>
            </a:r>
            <a:endParaRPr lang="en-US" sz="1600" dirty="0"/>
          </a:p>
        </p:txBody>
      </p:sp>
      <p:sp>
        <p:nvSpPr>
          <p:cNvPr id="11" name="Text 9"/>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Annual Title I &amp; Federal Programs Meeting</a:t>
            </a:r>
            <a:endParaRPr lang="en-US" sz="1200" dirty="0"/>
          </a:p>
        </p:txBody>
      </p:sp>
      <p:sp>
        <p:nvSpPr>
          <p:cNvPr id="12" name="Text 10"/>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1046460"/>
            <a:ext cx="5039046"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PRELIMINARY 2026–27 BUDGET</a:t>
            </a:r>
            <a:endParaRPr lang="en-US" sz="1200" dirty="0"/>
          </a:p>
        </p:txBody>
      </p:sp>
      <p:sp>
        <p:nvSpPr>
          <p:cNvPr id="3" name="Text 1"/>
          <p:cNvSpPr>
            <a:spLocks noGrp="1"/>
          </p:cNvSpPr>
          <p:nvPr>
            <p:ph type="title"/>
          </p:nvPr>
        </p:nvSpPr>
        <p:spPr>
          <a:xfrm>
            <a:off x="812800" y="1335980"/>
            <a:ext cx="5870734"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How we use Title I funds</a:t>
            </a:r>
            <a:endParaRPr lang="en-US" sz="3200" dirty="0"/>
          </a:p>
        </p:txBody>
      </p:sp>
      <p:sp>
        <p:nvSpPr>
          <p:cNvPr id="4" name="Shape 2"/>
          <p:cNvSpPr/>
          <p:nvPr/>
        </p:nvSpPr>
        <p:spPr>
          <a:xfrm>
            <a:off x="9519047" y="812800"/>
            <a:ext cx="1860153" cy="970161"/>
          </a:xfrm>
          <a:prstGeom prst="roundRect">
            <a:avLst>
              <a:gd name="adj" fmla="val 10472"/>
            </a:avLst>
          </a:prstGeom>
          <a:solidFill>
            <a:srgbClr val="1D2B45"/>
          </a:solidFill>
          <a:ln/>
        </p:spPr>
      </p:sp>
      <p:sp>
        <p:nvSpPr>
          <p:cNvPr id="5" name="Text 3"/>
          <p:cNvSpPr/>
          <p:nvPr/>
        </p:nvSpPr>
        <p:spPr>
          <a:xfrm>
            <a:off x="9773047" y="965200"/>
            <a:ext cx="140295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E0"/>
                </a:solidFill>
                <a:latin typeface="Nunito Sans" pitchFamily="34" charset="0"/>
                <a:ea typeface="Nunito Sans" pitchFamily="34" charset="-122"/>
                <a:cs typeface="Nunito Sans" pitchFamily="34" charset="-120"/>
              </a:rPr>
              <a:t>Title I, Part A total</a:t>
            </a:r>
            <a:endParaRPr lang="en-US" sz="1200" dirty="0"/>
          </a:p>
        </p:txBody>
      </p:sp>
      <p:sp>
        <p:nvSpPr>
          <p:cNvPr id="6" name="Text 4"/>
          <p:cNvSpPr/>
          <p:nvPr/>
        </p:nvSpPr>
        <p:spPr>
          <a:xfrm>
            <a:off x="9773047" y="1203920"/>
            <a:ext cx="1402953" cy="452041"/>
          </a:xfrm>
          <a:prstGeom prst="rect">
            <a:avLst/>
          </a:prstGeom>
          <a:noFill/>
          <a:ln/>
        </p:spPr>
        <p:txBody>
          <a:bodyPr wrap="none" lIns="0" tIns="0" rIns="0" bIns="0" rtlCol="0" anchor="t">
            <a:normAutofit/>
          </a:bodyPr>
          <a:lstStyle/>
          <a:p>
            <a:pPr marL="0" indent="0" algn="l">
              <a:lnSpc>
                <a:spcPts val="3360"/>
              </a:lnSpc>
              <a:buNone/>
            </a:pPr>
            <a:r>
              <a:rPr lang="en-US" sz="2400" b="1" dirty="0">
                <a:solidFill>
                  <a:srgbClr val="F2B36B"/>
                </a:solidFill>
                <a:latin typeface="Domine" pitchFamily="18" charset="0"/>
                <a:ea typeface="Domine" pitchFamily="18" charset="-122"/>
                <a:cs typeface="Domine" pitchFamily="18" charset="-120"/>
              </a:rPr>
              <a:t>$363,370</a:t>
            </a:r>
            <a:endParaRPr lang="en-US" sz="2400" dirty="0"/>
          </a:p>
        </p:txBody>
      </p:sp>
      <p:sp>
        <p:nvSpPr>
          <p:cNvPr id="7" name="Shape 5"/>
          <p:cNvSpPr/>
          <p:nvPr/>
        </p:nvSpPr>
        <p:spPr>
          <a:xfrm>
            <a:off x="812800" y="2011561"/>
            <a:ext cx="10566400" cy="2893219"/>
          </a:xfrm>
          <a:prstGeom prst="roundRect">
            <a:avLst>
              <a:gd name="adj" fmla="val 2634"/>
            </a:avLst>
          </a:prstGeom>
          <a:solidFill>
            <a:srgbClr val="FFFEFB"/>
          </a:solidFill>
          <a:ln/>
        </p:spPr>
      </p:sp>
      <p:sp>
        <p:nvSpPr>
          <p:cNvPr id="8" name="Shape 6"/>
          <p:cNvSpPr/>
          <p:nvPr/>
        </p:nvSpPr>
        <p:spPr>
          <a:xfrm>
            <a:off x="812800" y="2011561"/>
            <a:ext cx="10566400" cy="2893219"/>
          </a:xfrm>
          <a:custGeom>
            <a:avLst/>
            <a:gdLst/>
            <a:ahLst/>
            <a:cxnLst/>
            <a:rect l="l" t="t" r="r" b="b"/>
            <a:pathLst>
              <a:path w="10566400" h="2893219">
                <a:moveTo>
                  <a:pt x="10490200" y="0"/>
                </a:moveTo>
                <a:lnTo>
                  <a:pt x="10490200" y="0"/>
                </a:lnTo>
                <a:arcTo wR="76200" hR="76200" stAng="16200000" swAng="5400000"/>
                <a:lnTo>
                  <a:pt x="10566400" y="2817019"/>
                </a:lnTo>
                <a:arcTo wR="76200" hR="76200" stAng="0" swAng="5400000"/>
                <a:lnTo>
                  <a:pt x="76200" y="2893219"/>
                </a:lnTo>
                <a:arcTo wR="76200" hR="76200" stAng="5400000" swAng="5400000"/>
                <a:lnTo>
                  <a:pt x="0" y="2817019"/>
                </a:lnTo>
                <a:arcTo wR="76200" hR="69850" stAng="10800000" swAng="-5400000"/>
                <a:lnTo>
                  <a:pt x="10490200" y="2886869"/>
                </a:lnTo>
                <a:arcTo wR="69850" hR="69850" stAng="5400000" swAng="-5400000"/>
                <a:lnTo>
                  <a:pt x="10560050" y="76200"/>
                </a:lnTo>
                <a:arcTo wR="69850" hR="76200" stAng="0" swAng="-5400000"/>
                <a:close/>
              </a:path>
            </a:pathLst>
          </a:custGeom>
          <a:solidFill>
            <a:srgbClr val="DCE2E8"/>
          </a:solidFill>
          <a:ln/>
        </p:spPr>
      </p:sp>
      <p:sp>
        <p:nvSpPr>
          <p:cNvPr id="9" name="Shape 7"/>
          <p:cNvSpPr/>
          <p:nvPr/>
        </p:nvSpPr>
        <p:spPr>
          <a:xfrm>
            <a:off x="812800" y="2011561"/>
            <a:ext cx="10566400" cy="2893219"/>
          </a:xfrm>
          <a:custGeom>
            <a:avLst/>
            <a:gdLst/>
            <a:ahLst/>
            <a:cxnLst/>
            <a:rect l="l" t="t" r="r" b="b"/>
            <a:pathLst>
              <a:path w="10566400" h="2893219">
                <a:moveTo>
                  <a:pt x="76200" y="2893219"/>
                </a:moveTo>
                <a:lnTo>
                  <a:pt x="76200" y="2893219"/>
                </a:lnTo>
                <a:arcTo wR="76200" hR="76200" stAng="5400000" swAng="5400000"/>
                <a:lnTo>
                  <a:pt x="0" y="76200"/>
                </a:lnTo>
                <a:arcTo wR="76200" hR="76200" stAng="10800000" swAng="5400000"/>
                <a:lnTo>
                  <a:pt x="10490200" y="0"/>
                </a:lnTo>
                <a:arcTo wR="76200" hR="76200" stAng="16200000" swAng="5400000"/>
                <a:lnTo>
                  <a:pt x="10566400" y="76200"/>
                </a:lnTo>
                <a:arcTo wR="76200" hR="63500" stAng="0" swAng="-5400000"/>
                <a:lnTo>
                  <a:pt x="76200" y="12700"/>
                </a:lnTo>
                <a:arcTo wR="63500" hR="63500" stAng="16200000" swAng="-5400000"/>
                <a:lnTo>
                  <a:pt x="12700" y="2817019"/>
                </a:lnTo>
                <a:arcTo wR="63500" hR="76200" stAng="10800000" swAng="-5400000"/>
                <a:close/>
              </a:path>
            </a:pathLst>
          </a:custGeom>
          <a:solidFill>
            <a:srgbClr val="141413">
              <a:alpha val="22000"/>
            </a:srgbClr>
          </a:solidFill>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825500" y="2024261"/>
          <a:ext cx="10547350" cy="2874169"/>
        </p:xfrm>
        <a:graphic>
          <a:graphicData uri="http://schemas.openxmlformats.org/drawingml/2006/table">
            <a:tbl>
              <a:tblPr/>
              <a:tblGrid>
                <a:gridCol w="3164205">
                  <a:extLst>
                    <a:ext uri="{9D8B030D-6E8A-4147-A177-3AD203B41FA5}">
                      <a16:colId xmlns:a16="http://schemas.microsoft.com/office/drawing/2014/main" val="20000"/>
                    </a:ext>
                  </a:extLst>
                </a:gridCol>
                <a:gridCol w="5484622">
                  <a:extLst>
                    <a:ext uri="{9D8B030D-6E8A-4147-A177-3AD203B41FA5}">
                      <a16:colId xmlns:a16="http://schemas.microsoft.com/office/drawing/2014/main" val="20001"/>
                    </a:ext>
                  </a:extLst>
                </a:gridCol>
                <a:gridCol w="1898523">
                  <a:extLst>
                    <a:ext uri="{9D8B030D-6E8A-4147-A177-3AD203B41FA5}">
                      <a16:colId xmlns:a16="http://schemas.microsoft.com/office/drawing/2014/main" val="20002"/>
                    </a:ext>
                  </a:extLst>
                </a:gridCol>
              </a:tblGrid>
              <a:tr h="359271">
                <a:tc>
                  <a:txBody>
                    <a:bodyPr/>
                    <a:lstStyle/>
                    <a:p>
                      <a:pPr marL="0" indent="0">
                        <a:lnSpc>
                          <a:spcPts val="1820"/>
                        </a:lnSpc>
                        <a:buNone/>
                      </a:pPr>
                      <a:r>
                        <a:rPr lang="en-US" sz="1300" b="1" dirty="0">
                          <a:solidFill>
                            <a:srgbClr val="1D2B45"/>
                          </a:solidFill>
                          <a:latin typeface="Nunito Sans" pitchFamily="34" charset="0"/>
                          <a:ea typeface="Nunito Sans" pitchFamily="34" charset="-122"/>
                          <a:cs typeface="Nunito Sans" pitchFamily="34" charset="-120"/>
                        </a:rPr>
                        <a:t>Category</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BCC0C2"/>
                      </a:solidFill>
                      <a:prstDash val="solid"/>
                      <a:round/>
                      <a:headEnd type="none" w="med" len="med"/>
                      <a:tailEnd type="none" w="med" len="med"/>
                    </a:lnR>
                    <a:lnT w="0" cap="flat" cmpd="sng" algn="ctr">
                      <a:noFill/>
                    </a:lnT>
                    <a:lnB w="12700" cap="flat" cmpd="sng" algn="ctr">
                      <a:solidFill>
                        <a:srgbClr val="BCC0C2"/>
                      </a:solidFill>
                      <a:prstDash val="solid"/>
                      <a:round/>
                      <a:headEnd type="none" w="med" len="med"/>
                      <a:tailEnd type="none" w="med" len="med"/>
                    </a:lnB>
                    <a:solidFill>
                      <a:srgbClr val="EBF0F3"/>
                    </a:solidFill>
                  </a:tcPr>
                </a:tc>
                <a:tc>
                  <a:txBody>
                    <a:bodyPr/>
                    <a:lstStyle/>
                    <a:p>
                      <a:pPr marL="0" indent="0">
                        <a:lnSpc>
                          <a:spcPts val="1820"/>
                        </a:lnSpc>
                        <a:buNone/>
                      </a:pPr>
                      <a:r>
                        <a:rPr lang="en-US" sz="1300" b="1" dirty="0">
                          <a:solidFill>
                            <a:srgbClr val="1D2B45"/>
                          </a:solidFill>
                          <a:latin typeface="Nunito Sans" pitchFamily="34" charset="0"/>
                          <a:ea typeface="Nunito Sans" pitchFamily="34" charset="-122"/>
                          <a:cs typeface="Nunito Sans" pitchFamily="34" charset="-120"/>
                        </a:rPr>
                        <a:t>What it pays for</a:t>
                      </a:r>
                      <a:endParaRPr lang="en-US" sz="1300" dirty="0">
                        <a:latin typeface="Nunito Sans" charset="0"/>
                        <a:ea typeface="Nunito Sans" charset="0"/>
                        <a:cs typeface="Nunito Sans" charset="0"/>
                      </a:endParaRPr>
                    </a:p>
                  </a:txBody>
                  <a:tcPr marL="57785" marR="57785" marT="57785" marB="57785">
                    <a:lnL w="12700" cap="flat" cmpd="sng" algn="ctr">
                      <a:solidFill>
                        <a:srgbClr val="BCC0C2"/>
                      </a:solidFill>
                      <a:prstDash val="solid"/>
                      <a:round/>
                      <a:headEnd type="none" w="med" len="med"/>
                      <a:tailEnd type="none" w="med" len="med"/>
                    </a:lnL>
                    <a:lnR w="12700" cap="flat" cmpd="sng" algn="ctr">
                      <a:solidFill>
                        <a:srgbClr val="BCC0C2"/>
                      </a:solidFill>
                      <a:prstDash val="solid"/>
                      <a:round/>
                      <a:headEnd type="none" w="med" len="med"/>
                      <a:tailEnd type="none" w="med" len="med"/>
                    </a:lnR>
                    <a:lnT w="0" cap="flat" cmpd="sng" algn="ctr">
                      <a:noFill/>
                    </a:lnT>
                    <a:lnB w="12700" cap="flat" cmpd="sng" algn="ctr">
                      <a:solidFill>
                        <a:srgbClr val="BCC0C2"/>
                      </a:solidFill>
                      <a:prstDash val="solid"/>
                      <a:round/>
                      <a:headEnd type="none" w="med" len="med"/>
                      <a:tailEnd type="none" w="med" len="med"/>
                    </a:lnB>
                    <a:solidFill>
                      <a:srgbClr val="EBF0F3"/>
                    </a:solidFill>
                  </a:tcPr>
                </a:tc>
                <a:tc>
                  <a:txBody>
                    <a:bodyPr/>
                    <a:lstStyle/>
                    <a:p>
                      <a:pPr marL="0" indent="0" algn="r">
                        <a:lnSpc>
                          <a:spcPts val="1820"/>
                        </a:lnSpc>
                        <a:buNone/>
                      </a:pPr>
                      <a:r>
                        <a:rPr lang="en-US" sz="1300" b="1" dirty="0">
                          <a:solidFill>
                            <a:srgbClr val="1D2B45"/>
                          </a:solidFill>
                          <a:latin typeface="Nunito Sans" pitchFamily="34" charset="0"/>
                          <a:ea typeface="Nunito Sans" pitchFamily="34" charset="-122"/>
                          <a:cs typeface="Nunito Sans" pitchFamily="34" charset="-120"/>
                        </a:rPr>
                        <a:t>Amount</a:t>
                      </a:r>
                      <a:endParaRPr lang="en-US" sz="1300" dirty="0">
                        <a:latin typeface="Nunito Sans" charset="0"/>
                        <a:ea typeface="Nunito Sans" charset="0"/>
                        <a:cs typeface="Nunito Sans" charset="0"/>
                      </a:endParaRPr>
                    </a:p>
                  </a:txBody>
                  <a:tcPr marL="57785" marR="57785" marT="57785" marB="57785">
                    <a:lnL w="12700" cap="flat" cmpd="sng" algn="ctr">
                      <a:solidFill>
                        <a:srgbClr val="BCC0C2"/>
                      </a:solidFill>
                      <a:prstDash val="solid"/>
                      <a:round/>
                      <a:headEnd type="none" w="med" len="med"/>
                      <a:tailEnd type="none" w="med" len="med"/>
                    </a:lnL>
                    <a:lnR w="12700" cap="flat" cmpd="sng" algn="ctr">
                      <a:solidFill>
                        <a:srgbClr val="BCC0C2"/>
                      </a:solidFill>
                      <a:prstDash val="solid"/>
                      <a:round/>
                      <a:headEnd type="none" w="med" len="med"/>
                      <a:tailEnd type="none" w="med" len="med"/>
                    </a:lnR>
                    <a:lnT w="0" cap="flat" cmpd="sng" algn="ctr">
                      <a:noFill/>
                    </a:lnT>
                    <a:lnB w="12700" cap="flat" cmpd="sng" algn="ctr">
                      <a:solidFill>
                        <a:srgbClr val="BCC0C2"/>
                      </a:solidFill>
                      <a:prstDash val="solid"/>
                      <a:round/>
                      <a:headEnd type="none" w="med" len="med"/>
                      <a:tailEnd type="none" w="med" len="med"/>
                    </a:lnB>
                    <a:solidFill>
                      <a:srgbClr val="EBF0F3"/>
                    </a:solidFill>
                  </a:tcPr>
                </a:tc>
                <a:extLst>
                  <a:ext uri="{0D108BD9-81ED-4DB2-BD59-A6C34878D82A}">
                    <a16:rowId xmlns:a16="http://schemas.microsoft.com/office/drawing/2014/main" val="10000"/>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Paraprofessionals</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BCC0C2"/>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Salaries for classroom support staff at all three schools</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BCC0C2"/>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$173,250</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BCC0C2"/>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1"/>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Materials &amp; supplies</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Curriculum resources and common assessments</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$56,000</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2"/>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Professional learning</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Title I conferences and contracted trainers</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$53,328</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3"/>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Program coordination</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Federal Programs Coordinator</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$53,000</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4"/>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Instructional services</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Contracted instructional support for students</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$19,242</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5"/>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Family engagement</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Parent facilitators and family event materials</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$5,250</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6"/>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Homeless set-aside</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Supplies and services for students in need</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$3,300</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1" name="Text 8"/>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Preliminary budget, rounded to the nearest dollar</a:t>
            </a:r>
            <a:endParaRPr lang="en-US" sz="1200" dirty="0"/>
          </a:p>
        </p:txBody>
      </p:sp>
      <p:sp>
        <p:nvSpPr>
          <p:cNvPr id="12" name="Text 9"/>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BF0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FAMILY ENGAGEMENT</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Supporting families as partners</a:t>
            </a:r>
            <a:endParaRPr lang="en-US" sz="3200" dirty="0"/>
          </a:p>
        </p:txBody>
      </p:sp>
      <p:sp>
        <p:nvSpPr>
          <p:cNvPr id="4" name="Text 2"/>
          <p:cNvSpPr/>
          <p:nvPr/>
        </p:nvSpPr>
        <p:spPr>
          <a:xfrm>
            <a:off x="812800" y="1854101"/>
            <a:ext cx="4964240" cy="909141"/>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46505F"/>
                </a:solidFill>
                <a:latin typeface="Nunito Sans" pitchFamily="34" charset="0"/>
                <a:ea typeface="Nunito Sans" pitchFamily="34" charset="-122"/>
                <a:cs typeface="Nunito Sans" pitchFamily="34" charset="-120"/>
              </a:rPr>
              <a:t>Title I schools work with families to plan activities that help them support learning at home and at school. </a:t>
            </a:r>
            <a:r>
              <a:rPr lang="en-US" sz="1600" b="1" dirty="0">
                <a:solidFill>
                  <a:srgbClr val="1D2B45"/>
                </a:solidFill>
                <a:latin typeface="Nunito Sans" pitchFamily="34" charset="0"/>
                <a:ea typeface="Nunito Sans" pitchFamily="34" charset="-122"/>
                <a:cs typeface="Nunito Sans" pitchFamily="34" charset="-120"/>
              </a:rPr>
              <a:t>Your feedback shapes our plans each year.</a:t>
            </a:r>
            <a:endParaRPr lang="en-US" sz="1600" dirty="0"/>
          </a:p>
        </p:txBody>
      </p:sp>
      <p:sp>
        <p:nvSpPr>
          <p:cNvPr id="5" name="Shape 3"/>
          <p:cNvSpPr/>
          <p:nvPr/>
        </p:nvSpPr>
        <p:spPr>
          <a:xfrm>
            <a:off x="812800" y="2915642"/>
            <a:ext cx="4819650" cy="1727101"/>
          </a:xfrm>
          <a:prstGeom prst="roundRect">
            <a:avLst>
              <a:gd name="adj" fmla="val 5883"/>
            </a:avLst>
          </a:prstGeom>
          <a:solidFill>
            <a:srgbClr val="1D2B45"/>
          </a:solidFill>
          <a:ln/>
        </p:spPr>
      </p:sp>
      <p:sp>
        <p:nvSpPr>
          <p:cNvPr id="6" name="Text 4"/>
          <p:cNvSpPr/>
          <p:nvPr/>
        </p:nvSpPr>
        <p:spPr>
          <a:xfrm>
            <a:off x="1066800" y="3118842"/>
            <a:ext cx="44410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E0"/>
                </a:solidFill>
                <a:latin typeface="Nunito Sans" pitchFamily="34" charset="0"/>
                <a:ea typeface="Nunito Sans" pitchFamily="34" charset="-122"/>
                <a:cs typeface="Nunito Sans" pitchFamily="34" charset="-120"/>
              </a:rPr>
              <a:t>Family engagement budget</a:t>
            </a:r>
            <a:endParaRPr lang="en-US" sz="1200" dirty="0"/>
          </a:p>
        </p:txBody>
      </p:sp>
      <p:sp>
        <p:nvSpPr>
          <p:cNvPr id="7" name="Text 5"/>
          <p:cNvSpPr/>
          <p:nvPr/>
        </p:nvSpPr>
        <p:spPr>
          <a:xfrm>
            <a:off x="1066800" y="3408363"/>
            <a:ext cx="4441000" cy="52318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F2B36B"/>
                </a:solidFill>
                <a:latin typeface="Domine" pitchFamily="18" charset="0"/>
                <a:ea typeface="Domine" pitchFamily="18" charset="-122"/>
                <a:cs typeface="Domine" pitchFamily="18" charset="-120"/>
              </a:rPr>
              <a:t>$5,250</a:t>
            </a:r>
            <a:endParaRPr lang="en-US" sz="2800" dirty="0"/>
          </a:p>
        </p:txBody>
      </p:sp>
      <p:sp>
        <p:nvSpPr>
          <p:cNvPr id="8" name="Text 6"/>
          <p:cNvSpPr/>
          <p:nvPr/>
        </p:nvSpPr>
        <p:spPr>
          <a:xfrm>
            <a:off x="1066800" y="3982343"/>
            <a:ext cx="4441000" cy="482600"/>
          </a:xfrm>
          <a:prstGeom prst="rect">
            <a:avLst/>
          </a:prstGeom>
          <a:noFill/>
          <a:ln/>
        </p:spPr>
        <p:txBody>
          <a:bodyPr wrap="square" lIns="0" tIns="0" rIns="0" bIns="0" rtlCol="0" anchor="t">
            <a:normAutofit/>
          </a:bodyPr>
          <a:lstStyle/>
          <a:p>
            <a:pPr marL="0" indent="0" algn="l">
              <a:lnSpc>
                <a:spcPts val="1800"/>
              </a:lnSpc>
              <a:buNone/>
            </a:pPr>
            <a:r>
              <a:rPr lang="en-US" sz="1200" dirty="0">
                <a:solidFill>
                  <a:srgbClr val="C9D3E0"/>
                </a:solidFill>
                <a:latin typeface="Nunito Sans" pitchFamily="34" charset="0"/>
                <a:ea typeface="Nunito Sans" pitchFamily="34" charset="-122"/>
                <a:cs typeface="Nunito Sans" pitchFamily="34" charset="-120"/>
              </a:rPr>
              <a:t>St. Joe Elementary $1,250 · Western Grove Elementary $1,750 · Ozark Mountain High School $2,250</a:t>
            </a:r>
            <a:endParaRPr lang="en-US" sz="1200" dirty="0"/>
          </a:p>
        </p:txBody>
      </p:sp>
      <p:sp>
        <p:nvSpPr>
          <p:cNvPr id="9" name="Shape 7"/>
          <p:cNvSpPr/>
          <p:nvPr/>
        </p:nvSpPr>
        <p:spPr>
          <a:xfrm>
            <a:off x="5991225" y="1857276"/>
            <a:ext cx="5384800" cy="2782292"/>
          </a:xfrm>
          <a:prstGeom prst="roundRect">
            <a:avLst>
              <a:gd name="adj" fmla="val 3538"/>
            </a:avLst>
          </a:prstGeom>
          <a:solidFill>
            <a:srgbClr val="FFFEFB"/>
          </a:solidFill>
          <a:ln w="6350">
            <a:solidFill>
              <a:srgbClr val="DCE2E8"/>
            </a:solidFill>
            <a:prstDash val="solid"/>
          </a:ln>
        </p:spPr>
      </p:sp>
      <p:sp>
        <p:nvSpPr>
          <p:cNvPr id="10" name="Text 8"/>
          <p:cNvSpPr/>
          <p:nvPr/>
        </p:nvSpPr>
        <p:spPr>
          <a:xfrm>
            <a:off x="6273800" y="2139851"/>
            <a:ext cx="496424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How we'll use it</a:t>
            </a:r>
            <a:endParaRPr lang="en-US" sz="2000" dirty="0"/>
          </a:p>
        </p:txBody>
      </p:sp>
      <p:sp>
        <p:nvSpPr>
          <p:cNvPr id="11" name="Text 9"/>
          <p:cNvSpPr/>
          <p:nvPr/>
        </p:nvSpPr>
        <p:spPr>
          <a:xfrm>
            <a:off x="6344920" y="2571651"/>
            <a:ext cx="4885500" cy="1244600"/>
          </a:xfrm>
          <a:prstGeom prst="rect">
            <a:avLst/>
          </a:prstGeom>
          <a:noFill/>
          <a:ln/>
        </p:spPr>
        <p:txBody>
          <a:bodyPr wrap="square" lIns="0" tIns="0" rIns="0" bIns="0" rtlCol="0" anchor="t">
            <a:normAutofit/>
          </a:bodyPr>
          <a:lstStyle/>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A parent facilitator at each school</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Family night materials</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Take-home learning kits</a:t>
            </a:r>
            <a:endParaRPr lang="en-US" sz="1500" dirty="0"/>
          </a:p>
          <a:p>
            <a:pPr marL="182880" indent="-182880" algn="l">
              <a:lnSpc>
                <a:spcPts val="2400"/>
              </a:lnSpc>
              <a:buSzPct val="100000"/>
              <a:buChar char="•"/>
            </a:pPr>
            <a:r>
              <a:rPr lang="en-US" sz="1500" dirty="0">
                <a:solidFill>
                  <a:srgbClr val="46505F"/>
                </a:solidFill>
                <a:latin typeface="Nunito Sans" pitchFamily="34" charset="0"/>
                <a:ea typeface="Nunito Sans" pitchFamily="34" charset="-122"/>
                <a:cs typeface="Nunito Sans" pitchFamily="34" charset="-120"/>
              </a:rPr>
              <a:t>Sign-in incentives at family events</a:t>
            </a:r>
            <a:endParaRPr lang="en-US" sz="1500" dirty="0"/>
          </a:p>
        </p:txBody>
      </p:sp>
      <p:sp>
        <p:nvSpPr>
          <p:cNvPr id="12" name="Text 10"/>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Preliminary budget</a:t>
            </a:r>
            <a:endParaRPr lang="en-US" sz="1200" dirty="0"/>
          </a:p>
        </p:txBody>
      </p:sp>
      <p:sp>
        <p:nvSpPr>
          <p:cNvPr id="13" name="Text 11"/>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AT EACH SCHOOL</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Your parent facilitators and key events</a:t>
            </a:r>
            <a:endParaRPr lang="en-US" sz="3200" dirty="0"/>
          </a:p>
        </p:txBody>
      </p:sp>
      <p:sp>
        <p:nvSpPr>
          <p:cNvPr id="4" name="Shape 2"/>
          <p:cNvSpPr/>
          <p:nvPr/>
        </p:nvSpPr>
        <p:spPr>
          <a:xfrm>
            <a:off x="815975" y="1857276"/>
            <a:ext cx="3380284" cy="3408462"/>
          </a:xfrm>
          <a:prstGeom prst="roundRect">
            <a:avLst>
              <a:gd name="adj" fmla="val 2912"/>
            </a:avLst>
          </a:prstGeom>
          <a:solidFill>
            <a:srgbClr val="FFFEFB"/>
          </a:solidFill>
          <a:ln w="6350">
            <a:solidFill>
              <a:srgbClr val="DCE2E8"/>
            </a:solidFill>
            <a:prstDash val="solid"/>
          </a:ln>
        </p:spPr>
      </p:sp>
      <p:sp>
        <p:nvSpPr>
          <p:cNvPr id="5" name="Text 3"/>
          <p:cNvSpPr/>
          <p:nvPr/>
        </p:nvSpPr>
        <p:spPr>
          <a:xfrm>
            <a:off x="1073150" y="2114451"/>
            <a:ext cx="2951912"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St. Joe School</a:t>
            </a:r>
            <a:endParaRPr lang="en-US" sz="1800" dirty="0"/>
          </a:p>
        </p:txBody>
      </p:sp>
      <p:sp>
        <p:nvSpPr>
          <p:cNvPr id="6" name="Text 4"/>
          <p:cNvSpPr/>
          <p:nvPr/>
        </p:nvSpPr>
        <p:spPr>
          <a:xfrm>
            <a:off x="1073150" y="2490291"/>
            <a:ext cx="2865934" cy="408880"/>
          </a:xfrm>
          <a:prstGeom prst="roundRect">
            <a:avLst>
              <a:gd name="adj" fmla="val 12424"/>
            </a:avLst>
          </a:prstGeom>
          <a:solidFill>
            <a:srgbClr val="EBF0F3"/>
          </a:solidFill>
          <a:ln/>
        </p:spPr>
        <p:txBody>
          <a:bodyPr wrap="square" lIns="112121" tIns="74021" rIns="33763" bIns="48621" rtlCol="0" anchor="t">
            <a:normAutofit/>
          </a:bodyPr>
          <a:lstStyle/>
          <a:p>
            <a:pPr marL="0" indent="0" algn="l">
              <a:lnSpc>
                <a:spcPts val="1820"/>
              </a:lnSpc>
              <a:buNone/>
            </a:pPr>
            <a:r>
              <a:rPr lang="en-US" sz="1300" b="1" dirty="0">
                <a:solidFill>
                  <a:srgbClr val="1D2B45"/>
                </a:solidFill>
                <a:latin typeface="Nunito Sans" pitchFamily="34" charset="0"/>
                <a:ea typeface="Nunito Sans" pitchFamily="34" charset="-122"/>
                <a:cs typeface="Nunito Sans" pitchFamily="34" charset="-120"/>
              </a:rPr>
              <a:t>Facilitator:</a:t>
            </a:r>
            <a:r>
              <a:rPr lang="en-US" sz="1300" dirty="0">
                <a:solidFill>
                  <a:srgbClr val="1D2B45"/>
                </a:solidFill>
                <a:latin typeface="Nunito Sans" pitchFamily="34" charset="0"/>
                <a:ea typeface="Nunito Sans" pitchFamily="34" charset="-122"/>
                <a:cs typeface="Nunito Sans" pitchFamily="34" charset="-120"/>
              </a:rPr>
              <a:t> Heather Knapp</a:t>
            </a:r>
            <a:endParaRPr lang="en-US" sz="1300" dirty="0"/>
          </a:p>
        </p:txBody>
      </p:sp>
      <p:sp>
        <p:nvSpPr>
          <p:cNvPr id="7" name="Text 5"/>
          <p:cNvSpPr/>
          <p:nvPr/>
        </p:nvSpPr>
        <p:spPr>
          <a:xfrm>
            <a:off x="1164844" y="3000772"/>
            <a:ext cx="2852598" cy="1511300"/>
          </a:xfrm>
          <a:prstGeom prst="rect">
            <a:avLst/>
          </a:prstGeom>
          <a:noFill/>
          <a:ln/>
        </p:spPr>
        <p:txBody>
          <a:bodyPr wrap="square" lIns="0" tIns="0" rIns="0" bIns="0" rtlCol="0" anchor="t">
            <a:normAutofit/>
          </a:bodyPr>
          <a:lstStyle/>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Literacy night in the fall</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Science and math night in the spring</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Music programs in December and May</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Weekly Remind messages</a:t>
            </a:r>
            <a:endParaRPr lang="en-US" sz="1300" dirty="0"/>
          </a:p>
        </p:txBody>
      </p:sp>
      <p:sp>
        <p:nvSpPr>
          <p:cNvPr id="8" name="Shape 6"/>
          <p:cNvSpPr/>
          <p:nvPr/>
        </p:nvSpPr>
        <p:spPr>
          <a:xfrm>
            <a:off x="4405809" y="1857276"/>
            <a:ext cx="3380383" cy="3408462"/>
          </a:xfrm>
          <a:prstGeom prst="roundRect">
            <a:avLst>
              <a:gd name="adj" fmla="val 2912"/>
            </a:avLst>
          </a:prstGeom>
          <a:solidFill>
            <a:srgbClr val="FFFEFB"/>
          </a:solidFill>
          <a:ln w="6350">
            <a:solidFill>
              <a:srgbClr val="DCE2E8"/>
            </a:solidFill>
            <a:prstDash val="solid"/>
          </a:ln>
        </p:spPr>
      </p:sp>
      <p:sp>
        <p:nvSpPr>
          <p:cNvPr id="9" name="Text 7"/>
          <p:cNvSpPr/>
          <p:nvPr/>
        </p:nvSpPr>
        <p:spPr>
          <a:xfrm>
            <a:off x="4662984" y="2114451"/>
            <a:ext cx="2952014" cy="57388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Western Grove Elementary</a:t>
            </a:r>
            <a:endParaRPr lang="en-US" sz="1800" dirty="0"/>
          </a:p>
        </p:txBody>
      </p:sp>
      <p:sp>
        <p:nvSpPr>
          <p:cNvPr id="10" name="Text 8"/>
          <p:cNvSpPr/>
          <p:nvPr/>
        </p:nvSpPr>
        <p:spPr>
          <a:xfrm>
            <a:off x="4662984" y="2764532"/>
            <a:ext cx="2866033" cy="408880"/>
          </a:xfrm>
          <a:prstGeom prst="roundRect">
            <a:avLst>
              <a:gd name="adj" fmla="val 12424"/>
            </a:avLst>
          </a:prstGeom>
          <a:solidFill>
            <a:srgbClr val="EBF0F3"/>
          </a:solidFill>
          <a:ln/>
        </p:spPr>
        <p:txBody>
          <a:bodyPr wrap="square" lIns="112121" tIns="74021" rIns="33760" bIns="48621" rtlCol="0" anchor="t">
            <a:normAutofit/>
          </a:bodyPr>
          <a:lstStyle/>
          <a:p>
            <a:pPr marL="0" indent="0" algn="l">
              <a:lnSpc>
                <a:spcPts val="1820"/>
              </a:lnSpc>
              <a:buNone/>
            </a:pPr>
            <a:r>
              <a:rPr lang="en-US" sz="1300" b="1" dirty="0">
                <a:solidFill>
                  <a:srgbClr val="1D2B45"/>
                </a:solidFill>
                <a:latin typeface="Nunito Sans" pitchFamily="34" charset="0"/>
                <a:ea typeface="Nunito Sans" pitchFamily="34" charset="-122"/>
                <a:cs typeface="Nunito Sans" pitchFamily="34" charset="-120"/>
              </a:rPr>
              <a:t>Facilitator:</a:t>
            </a:r>
            <a:r>
              <a:rPr lang="en-US" sz="1300" dirty="0">
                <a:solidFill>
                  <a:srgbClr val="1D2B45"/>
                </a:solidFill>
                <a:latin typeface="Nunito Sans" pitchFamily="34" charset="0"/>
                <a:ea typeface="Nunito Sans" pitchFamily="34" charset="-122"/>
                <a:cs typeface="Nunito Sans" pitchFamily="34" charset="-120"/>
              </a:rPr>
              <a:t> Kara Spencer</a:t>
            </a:r>
            <a:endParaRPr lang="en-US" sz="1300" dirty="0"/>
          </a:p>
        </p:txBody>
      </p:sp>
      <p:sp>
        <p:nvSpPr>
          <p:cNvPr id="11" name="Text 9"/>
          <p:cNvSpPr/>
          <p:nvPr/>
        </p:nvSpPr>
        <p:spPr>
          <a:xfrm>
            <a:off x="4754678" y="3275013"/>
            <a:ext cx="2852700" cy="1016000"/>
          </a:xfrm>
          <a:prstGeom prst="rect">
            <a:avLst/>
          </a:prstGeom>
          <a:noFill/>
          <a:ln/>
        </p:spPr>
        <p:txBody>
          <a:bodyPr wrap="square" lIns="0" tIns="0" rIns="0" bIns="0" rtlCol="0" anchor="t">
            <a:normAutofit/>
          </a:bodyPr>
          <a:lstStyle/>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Monthly family newsletter</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Weekly take-home folders</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Parent resource library in the lobby</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Remind and Class Dojo updates</a:t>
            </a:r>
            <a:endParaRPr lang="en-US" sz="1300" dirty="0"/>
          </a:p>
        </p:txBody>
      </p:sp>
      <p:sp>
        <p:nvSpPr>
          <p:cNvPr id="12" name="Shape 10"/>
          <p:cNvSpPr/>
          <p:nvPr/>
        </p:nvSpPr>
        <p:spPr>
          <a:xfrm>
            <a:off x="7995741" y="1857276"/>
            <a:ext cx="3380284" cy="3408462"/>
          </a:xfrm>
          <a:prstGeom prst="roundRect">
            <a:avLst>
              <a:gd name="adj" fmla="val 2912"/>
            </a:avLst>
          </a:prstGeom>
          <a:solidFill>
            <a:srgbClr val="FFFEFB"/>
          </a:solidFill>
          <a:ln w="6350">
            <a:solidFill>
              <a:srgbClr val="DCE2E8"/>
            </a:solidFill>
            <a:prstDash val="solid"/>
          </a:ln>
        </p:spPr>
      </p:sp>
      <p:sp>
        <p:nvSpPr>
          <p:cNvPr id="13" name="Text 11"/>
          <p:cNvSpPr/>
          <p:nvPr/>
        </p:nvSpPr>
        <p:spPr>
          <a:xfrm>
            <a:off x="8252916" y="2114451"/>
            <a:ext cx="2951912" cy="57388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Ozark Mountain High School</a:t>
            </a:r>
            <a:endParaRPr lang="en-US" sz="1800" dirty="0"/>
          </a:p>
        </p:txBody>
      </p:sp>
      <p:sp>
        <p:nvSpPr>
          <p:cNvPr id="14" name="Text 12"/>
          <p:cNvSpPr/>
          <p:nvPr/>
        </p:nvSpPr>
        <p:spPr>
          <a:xfrm>
            <a:off x="8252916" y="2764532"/>
            <a:ext cx="2865934" cy="408880"/>
          </a:xfrm>
          <a:prstGeom prst="roundRect">
            <a:avLst>
              <a:gd name="adj" fmla="val 12424"/>
            </a:avLst>
          </a:prstGeom>
          <a:solidFill>
            <a:srgbClr val="EBF0F3"/>
          </a:solidFill>
          <a:ln/>
        </p:spPr>
        <p:txBody>
          <a:bodyPr wrap="square" lIns="112121" tIns="74021" rIns="33763" bIns="48621" rtlCol="0" anchor="t">
            <a:normAutofit/>
          </a:bodyPr>
          <a:lstStyle/>
          <a:p>
            <a:pPr marL="0" indent="0" algn="l">
              <a:lnSpc>
                <a:spcPts val="1820"/>
              </a:lnSpc>
              <a:buNone/>
            </a:pPr>
            <a:r>
              <a:rPr lang="en-US" sz="1300" b="1" dirty="0">
                <a:solidFill>
                  <a:srgbClr val="1D2B45"/>
                </a:solidFill>
                <a:latin typeface="Nunito Sans" pitchFamily="34" charset="0"/>
                <a:ea typeface="Nunito Sans" pitchFamily="34" charset="-122"/>
                <a:cs typeface="Nunito Sans" pitchFamily="34" charset="-120"/>
              </a:rPr>
              <a:t>Facilitator:</a:t>
            </a:r>
            <a:r>
              <a:rPr lang="en-US" sz="1300" dirty="0">
                <a:solidFill>
                  <a:srgbClr val="1D2B45"/>
                </a:solidFill>
                <a:latin typeface="Nunito Sans" pitchFamily="34" charset="0"/>
                <a:ea typeface="Nunito Sans" pitchFamily="34" charset="-122"/>
                <a:cs typeface="Nunito Sans" pitchFamily="34" charset="-120"/>
              </a:rPr>
              <a:t> Kim Gilley</a:t>
            </a:r>
            <a:endParaRPr lang="en-US" sz="1300" dirty="0"/>
          </a:p>
        </p:txBody>
      </p:sp>
      <p:sp>
        <p:nvSpPr>
          <p:cNvPr id="15" name="Text 13"/>
          <p:cNvSpPr/>
          <p:nvPr/>
        </p:nvSpPr>
        <p:spPr>
          <a:xfrm>
            <a:off x="8344610" y="3275013"/>
            <a:ext cx="2852598" cy="1758950"/>
          </a:xfrm>
          <a:prstGeom prst="rect">
            <a:avLst/>
          </a:prstGeom>
          <a:noFill/>
          <a:ln/>
        </p:spPr>
        <p:txBody>
          <a:bodyPr wrap="square" lIns="0" tIns="0" rIns="0" bIns="0" rtlCol="0" anchor="t">
            <a:normAutofit/>
          </a:bodyPr>
          <a:lstStyle/>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Parent resource center in the library</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Career coach for students and families</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College, FAFSA and financial aid workshops</a:t>
            </a:r>
            <a:endParaRPr lang="en-US" sz="1300" dirty="0"/>
          </a:p>
          <a:p>
            <a:pPr marL="162306" indent="-162306" algn="l">
              <a:lnSpc>
                <a:spcPts val="1950"/>
              </a:lnSpc>
              <a:buSzPct val="100000"/>
              <a:buChar char="•"/>
            </a:pPr>
            <a:r>
              <a:rPr lang="en-US" sz="1300" dirty="0">
                <a:solidFill>
                  <a:srgbClr val="46505F"/>
                </a:solidFill>
                <a:latin typeface="Nunito Sans" pitchFamily="34" charset="0"/>
                <a:ea typeface="Nunito Sans" pitchFamily="34" charset="-122"/>
                <a:cs typeface="Nunito Sans" pitchFamily="34" charset="-120"/>
              </a:rPr>
              <a:t>Monthly PTO meetings</a:t>
            </a:r>
            <a:endParaRPr lang="en-US" sz="1300" dirty="0"/>
          </a:p>
        </p:txBody>
      </p:sp>
      <p:sp>
        <p:nvSpPr>
          <p:cNvPr id="16" name="Text 14"/>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2026–27 School Engagement Plans</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WRITTEN WITH FAMILIES</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Engagement plan and school–parent compact</a:t>
            </a:r>
            <a:endParaRPr lang="en-US" sz="3200" dirty="0"/>
          </a:p>
        </p:txBody>
      </p:sp>
      <p:sp>
        <p:nvSpPr>
          <p:cNvPr id="4" name="Shape 2"/>
          <p:cNvSpPr/>
          <p:nvPr/>
        </p:nvSpPr>
        <p:spPr>
          <a:xfrm>
            <a:off x="815975" y="1831876"/>
            <a:ext cx="5175250" cy="2597150"/>
          </a:xfrm>
          <a:prstGeom prst="roundRect">
            <a:avLst>
              <a:gd name="adj" fmla="val 3790"/>
            </a:avLst>
          </a:prstGeom>
          <a:solidFill>
            <a:srgbClr val="FFFEFB"/>
          </a:solidFill>
          <a:ln w="6350">
            <a:solidFill>
              <a:srgbClr val="DCE2E8"/>
            </a:solidFill>
            <a:prstDash val="solid"/>
          </a:ln>
        </p:spPr>
      </p:sp>
      <p:sp>
        <p:nvSpPr>
          <p:cNvPr id="5" name="Text 3"/>
          <p:cNvSpPr/>
          <p:nvPr/>
        </p:nvSpPr>
        <p:spPr>
          <a:xfrm>
            <a:off x="1098550" y="2114451"/>
            <a:ext cx="4748403"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School Engagement Plan</a:t>
            </a:r>
            <a:endParaRPr lang="en-US" sz="2000" dirty="0"/>
          </a:p>
        </p:txBody>
      </p:sp>
      <p:sp>
        <p:nvSpPr>
          <p:cNvPr id="6" name="Text 4"/>
          <p:cNvSpPr/>
          <p:nvPr/>
        </p:nvSpPr>
        <p:spPr>
          <a:xfrm>
            <a:off x="1183132" y="2546251"/>
            <a:ext cx="4656201" cy="1625600"/>
          </a:xfrm>
          <a:prstGeom prst="rect">
            <a:avLst/>
          </a:prstGeom>
          <a:noFill/>
          <a:ln/>
        </p:spPr>
        <p:txBody>
          <a:bodyPr wrap="square" lIns="0" tIns="0" rIns="0" bIns="0" rtlCol="0" anchor="t">
            <a:normAutofit/>
          </a:bodyPr>
          <a:lstStyle/>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Developed each year with a parent committee at every school</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Reviewed and updated by August 1</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Posted on the school website and Facebook page, and shared at conferences</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Guided by a parent facilitator at each school</a:t>
            </a:r>
            <a:endParaRPr lang="en-US" sz="1400" dirty="0"/>
          </a:p>
        </p:txBody>
      </p:sp>
      <p:sp>
        <p:nvSpPr>
          <p:cNvPr id="7" name="Shape 5"/>
          <p:cNvSpPr/>
          <p:nvPr/>
        </p:nvSpPr>
        <p:spPr>
          <a:xfrm>
            <a:off x="6200775" y="1831876"/>
            <a:ext cx="5175250" cy="2597150"/>
          </a:xfrm>
          <a:prstGeom prst="roundRect">
            <a:avLst>
              <a:gd name="adj" fmla="val 3790"/>
            </a:avLst>
          </a:prstGeom>
          <a:solidFill>
            <a:srgbClr val="FFFEFB"/>
          </a:solidFill>
          <a:ln w="6350">
            <a:solidFill>
              <a:srgbClr val="DCE2E8"/>
            </a:solidFill>
            <a:prstDash val="solid"/>
          </a:ln>
        </p:spPr>
      </p:sp>
      <p:sp>
        <p:nvSpPr>
          <p:cNvPr id="8" name="Text 6"/>
          <p:cNvSpPr/>
          <p:nvPr/>
        </p:nvSpPr>
        <p:spPr>
          <a:xfrm>
            <a:off x="6483350" y="2114451"/>
            <a:ext cx="4748403"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School–Parent Compact</a:t>
            </a:r>
            <a:endParaRPr lang="en-US" sz="2000" dirty="0"/>
          </a:p>
        </p:txBody>
      </p:sp>
      <p:sp>
        <p:nvSpPr>
          <p:cNvPr id="9" name="Text 7"/>
          <p:cNvSpPr/>
          <p:nvPr/>
        </p:nvSpPr>
        <p:spPr>
          <a:xfrm>
            <a:off x="6567932" y="2546251"/>
            <a:ext cx="4656201" cy="1358900"/>
          </a:xfrm>
          <a:prstGeom prst="rect">
            <a:avLst/>
          </a:prstGeom>
          <a:noFill/>
          <a:ln/>
        </p:spPr>
        <p:txBody>
          <a:bodyPr wrap="square" lIns="0" tIns="0" rIns="0" bIns="0" rtlCol="0" anchor="t">
            <a:normAutofit/>
          </a:bodyPr>
          <a:lstStyle/>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How families, staff and students share responsibility for learning</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In the student handbook and on the school website</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Reviewed and signed at parent–teacher conferences: September 24 and early February</a:t>
            </a:r>
            <a:endParaRPr lang="en-US" sz="1400" dirty="0"/>
          </a:p>
        </p:txBody>
      </p:sp>
      <p:sp>
        <p:nvSpPr>
          <p:cNvPr id="10" name="Text 8"/>
          <p:cNvSpPr/>
          <p:nvPr/>
        </p:nvSpPr>
        <p:spPr>
          <a:xfrm>
            <a:off x="812800" y="4711601"/>
            <a:ext cx="1088339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6505F"/>
                </a:solidFill>
                <a:latin typeface="Nunito Sans" pitchFamily="34" charset="0"/>
                <a:ea typeface="Nunito Sans" pitchFamily="34" charset="-122"/>
                <a:cs typeface="Nunito Sans" pitchFamily="34" charset="-120"/>
              </a:rPr>
              <a:t>Find both on the district website, </a:t>
            </a:r>
            <a:r>
              <a:rPr lang="en-US" sz="1400" b="1" dirty="0">
                <a:solidFill>
                  <a:srgbClr val="1D2B45"/>
                </a:solidFill>
                <a:latin typeface="Nunito Sans" pitchFamily="34" charset="0"/>
                <a:ea typeface="Nunito Sans" pitchFamily="34" charset="-122"/>
                <a:cs typeface="Nunito Sans" pitchFamily="34" charset="-120"/>
              </a:rPr>
              <a:t>ozarkmountainschooldistrict.com</a:t>
            </a:r>
            <a:r>
              <a:rPr lang="en-US" sz="1400" dirty="0">
                <a:solidFill>
                  <a:srgbClr val="46505F"/>
                </a:solidFill>
                <a:latin typeface="Nunito Sans" pitchFamily="34" charset="0"/>
                <a:ea typeface="Nunito Sans" pitchFamily="34" charset="-122"/>
                <a:cs typeface="Nunito Sans" pitchFamily="34" charset="-120"/>
              </a:rPr>
              <a:t>, or in any school office. Your feedback helps us revise them.</a:t>
            </a:r>
            <a:endParaRPr lang="en-US" sz="1400" dirty="0"/>
          </a:p>
        </p:txBody>
      </p:sp>
      <p:sp>
        <p:nvSpPr>
          <p:cNvPr id="11" name="Text 9"/>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2026–27 School Engagement Plans; ESSA Section 1116(b) and (d)</a:t>
            </a:r>
            <a:endParaRPr lang="en-US" sz="1200" dirty="0"/>
          </a:p>
        </p:txBody>
      </p:sp>
      <p:sp>
        <p:nvSpPr>
          <p:cNvPr id="12" name="Text 10"/>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PARENTS' RIGHT TO KNOW</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You have the right to request</a:t>
            </a:r>
            <a:endParaRPr lang="en-US" sz="3200" dirty="0"/>
          </a:p>
        </p:txBody>
      </p:sp>
      <p:sp>
        <p:nvSpPr>
          <p:cNvPr id="4" name="Shape 2"/>
          <p:cNvSpPr/>
          <p:nvPr/>
        </p:nvSpPr>
        <p:spPr>
          <a:xfrm>
            <a:off x="815975" y="1831876"/>
            <a:ext cx="5187950" cy="1560513"/>
          </a:xfrm>
          <a:prstGeom prst="roundRect">
            <a:avLst>
              <a:gd name="adj" fmla="val 6307"/>
            </a:avLst>
          </a:prstGeom>
          <a:solidFill>
            <a:srgbClr val="FFFEFB"/>
          </a:solidFill>
          <a:ln w="6350">
            <a:solidFill>
              <a:srgbClr val="DCE2E8"/>
            </a:solidFill>
            <a:prstDash val="solid"/>
          </a:ln>
        </p:spPr>
      </p:sp>
      <p:sp>
        <p:nvSpPr>
          <p:cNvPr id="5" name="Text 3"/>
          <p:cNvSpPr/>
          <p:nvPr/>
        </p:nvSpPr>
        <p:spPr>
          <a:xfrm>
            <a:off x="1047750" y="2063651"/>
            <a:ext cx="4866132"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Teacher qualifications</a:t>
            </a:r>
            <a:endParaRPr lang="en-US" sz="1800" dirty="0"/>
          </a:p>
        </p:txBody>
      </p:sp>
      <p:sp>
        <p:nvSpPr>
          <p:cNvPr id="6" name="Text 4"/>
          <p:cNvSpPr/>
          <p:nvPr/>
        </p:nvSpPr>
        <p:spPr>
          <a:xfrm>
            <a:off x="1047750" y="2414091"/>
            <a:ext cx="4866132" cy="77192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6505F"/>
                </a:solidFill>
                <a:latin typeface="Nunito Sans" pitchFamily="34" charset="0"/>
                <a:ea typeface="Nunito Sans" pitchFamily="34" charset="-122"/>
                <a:cs typeface="Nunito Sans" pitchFamily="34" charset="-120"/>
              </a:rPr>
              <a:t>Whether your child's teacher meets state licensing criteria, holds an emergency or provisional license, and their degree and certification field</a:t>
            </a:r>
            <a:endParaRPr lang="en-US" sz="1400" dirty="0"/>
          </a:p>
        </p:txBody>
      </p:sp>
      <p:sp>
        <p:nvSpPr>
          <p:cNvPr id="7" name="Shape 5"/>
          <p:cNvSpPr/>
          <p:nvPr/>
        </p:nvSpPr>
        <p:spPr>
          <a:xfrm>
            <a:off x="6188075" y="1831876"/>
            <a:ext cx="5187950" cy="1560513"/>
          </a:xfrm>
          <a:prstGeom prst="roundRect">
            <a:avLst>
              <a:gd name="adj" fmla="val 6307"/>
            </a:avLst>
          </a:prstGeom>
          <a:solidFill>
            <a:srgbClr val="FFFEFB"/>
          </a:solidFill>
          <a:ln w="6350">
            <a:solidFill>
              <a:srgbClr val="DCE2E8"/>
            </a:solidFill>
            <a:prstDash val="solid"/>
          </a:ln>
        </p:spPr>
      </p:sp>
      <p:sp>
        <p:nvSpPr>
          <p:cNvPr id="8" name="Text 6"/>
          <p:cNvSpPr/>
          <p:nvPr/>
        </p:nvSpPr>
        <p:spPr>
          <a:xfrm>
            <a:off x="6419850" y="2063651"/>
            <a:ext cx="4866132"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Paraprofessional qualifications</a:t>
            </a:r>
            <a:endParaRPr lang="en-US" sz="1800" dirty="0"/>
          </a:p>
        </p:txBody>
      </p:sp>
      <p:sp>
        <p:nvSpPr>
          <p:cNvPr id="9" name="Text 7"/>
          <p:cNvSpPr/>
          <p:nvPr/>
        </p:nvSpPr>
        <p:spPr>
          <a:xfrm>
            <a:off x="6419850" y="2414091"/>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6505F"/>
                </a:solidFill>
                <a:latin typeface="Nunito Sans" pitchFamily="34" charset="0"/>
                <a:ea typeface="Nunito Sans" pitchFamily="34" charset="-122"/>
                <a:cs typeface="Nunito Sans" pitchFamily="34" charset="-120"/>
              </a:rPr>
              <a:t>Whether your child receives services from a paraprofessional, and that person's qualifications</a:t>
            </a:r>
            <a:endParaRPr lang="en-US" sz="1400" dirty="0"/>
          </a:p>
        </p:txBody>
      </p:sp>
      <p:sp>
        <p:nvSpPr>
          <p:cNvPr id="10" name="Shape 8"/>
          <p:cNvSpPr/>
          <p:nvPr/>
        </p:nvSpPr>
        <p:spPr>
          <a:xfrm>
            <a:off x="815975" y="3576538"/>
            <a:ext cx="5187950" cy="1311672"/>
          </a:xfrm>
          <a:prstGeom prst="roundRect">
            <a:avLst>
              <a:gd name="adj" fmla="val 7504"/>
            </a:avLst>
          </a:prstGeom>
          <a:solidFill>
            <a:srgbClr val="FFFEFB"/>
          </a:solidFill>
          <a:ln w="6350">
            <a:solidFill>
              <a:srgbClr val="DCE2E8"/>
            </a:solidFill>
            <a:prstDash val="solid"/>
          </a:ln>
        </p:spPr>
      </p:sp>
      <p:sp>
        <p:nvSpPr>
          <p:cNvPr id="11" name="Text 9"/>
          <p:cNvSpPr/>
          <p:nvPr/>
        </p:nvSpPr>
        <p:spPr>
          <a:xfrm>
            <a:off x="1047750" y="3808313"/>
            <a:ext cx="4866132"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Your child's progress</a:t>
            </a:r>
            <a:endParaRPr lang="en-US" sz="1800" dirty="0"/>
          </a:p>
        </p:txBody>
      </p:sp>
      <p:sp>
        <p:nvSpPr>
          <p:cNvPr id="12" name="Text 10"/>
          <p:cNvSpPr/>
          <p:nvPr/>
        </p:nvSpPr>
        <p:spPr>
          <a:xfrm>
            <a:off x="1047750" y="4158754"/>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6505F"/>
                </a:solidFill>
                <a:latin typeface="Nunito Sans" pitchFamily="34" charset="0"/>
                <a:ea typeface="Nunito Sans" pitchFamily="34" charset="-122"/>
                <a:cs typeface="Nunito Sans" pitchFamily="34" charset="-120"/>
              </a:rPr>
              <a:t>Your child's achievement level and academic growth on each state assessment</a:t>
            </a:r>
            <a:endParaRPr lang="en-US" sz="1400" dirty="0"/>
          </a:p>
        </p:txBody>
      </p:sp>
      <p:sp>
        <p:nvSpPr>
          <p:cNvPr id="13" name="Shape 11"/>
          <p:cNvSpPr/>
          <p:nvPr/>
        </p:nvSpPr>
        <p:spPr>
          <a:xfrm>
            <a:off x="6188075" y="3576538"/>
            <a:ext cx="5187950" cy="1311672"/>
          </a:xfrm>
          <a:prstGeom prst="roundRect">
            <a:avLst>
              <a:gd name="adj" fmla="val 7504"/>
            </a:avLst>
          </a:prstGeom>
          <a:solidFill>
            <a:srgbClr val="FFFEFB"/>
          </a:solidFill>
          <a:ln w="6350">
            <a:solidFill>
              <a:srgbClr val="DCE2E8"/>
            </a:solidFill>
            <a:prstDash val="solid"/>
          </a:ln>
        </p:spPr>
      </p:sp>
      <p:sp>
        <p:nvSpPr>
          <p:cNvPr id="14" name="Text 12"/>
          <p:cNvSpPr/>
          <p:nvPr/>
        </p:nvSpPr>
        <p:spPr>
          <a:xfrm>
            <a:off x="6419850" y="3808313"/>
            <a:ext cx="4866132"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Timely notice</a:t>
            </a:r>
            <a:endParaRPr lang="en-US" sz="1800" dirty="0"/>
          </a:p>
        </p:txBody>
      </p:sp>
      <p:sp>
        <p:nvSpPr>
          <p:cNvPr id="15" name="Text 13"/>
          <p:cNvSpPr/>
          <p:nvPr/>
        </p:nvSpPr>
        <p:spPr>
          <a:xfrm>
            <a:off x="6419850" y="4158754"/>
            <a:ext cx="486613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6505F"/>
                </a:solidFill>
                <a:latin typeface="Nunito Sans" pitchFamily="34" charset="0"/>
                <a:ea typeface="Nunito Sans" pitchFamily="34" charset="-122"/>
                <a:cs typeface="Nunito Sans" pitchFamily="34" charset="-120"/>
              </a:rPr>
              <a:t>If your child is taught for 4 or more consecutive weeks by a teacher who does not meet state certification requirements</a:t>
            </a:r>
            <a:endParaRPr lang="en-US" sz="1400" dirty="0"/>
          </a:p>
        </p:txBody>
      </p:sp>
      <p:sp>
        <p:nvSpPr>
          <p:cNvPr id="16" name="Text 14"/>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ESSA Section 1112(e)(1)</a:t>
            </a:r>
            <a:endParaRPr lang="en-US" sz="1200" dirty="0"/>
          </a:p>
        </p:txBody>
      </p:sp>
      <p:sp>
        <p:nvSpPr>
          <p:cNvPr id="17" name="Text 15"/>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BF0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WHAT YOUR CHILD LEARNS</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Curriculum, assessments and achievement levels</a:t>
            </a:r>
            <a:endParaRPr lang="en-US" sz="3200" dirty="0"/>
          </a:p>
        </p:txBody>
      </p:sp>
      <p:sp>
        <p:nvSpPr>
          <p:cNvPr id="4" name="Shape 2"/>
          <p:cNvSpPr/>
          <p:nvPr/>
        </p:nvSpPr>
        <p:spPr>
          <a:xfrm>
            <a:off x="815975" y="1857276"/>
            <a:ext cx="3380284" cy="3008511"/>
          </a:xfrm>
          <a:prstGeom prst="roundRect">
            <a:avLst>
              <a:gd name="adj" fmla="val 3272"/>
            </a:avLst>
          </a:prstGeom>
          <a:solidFill>
            <a:srgbClr val="FFFEFB"/>
          </a:solidFill>
          <a:ln w="6350">
            <a:solidFill>
              <a:srgbClr val="DCE2E8"/>
            </a:solidFill>
            <a:prstDash val="solid"/>
          </a:ln>
        </p:spPr>
      </p:sp>
      <p:pic>
        <p:nvPicPr>
          <p:cNvPr id="5" name="Image 0" descr="Book"/>
          <p:cNvPicPr>
            <a:picLocks noChangeAspect="1"/>
          </p:cNvPicPr>
          <p:nvPr/>
        </p:nvPicPr>
        <p:blipFill>
          <a:blip r:embed="rId3"/>
          <a:srcRect/>
          <a:stretch/>
        </p:blipFill>
        <p:spPr>
          <a:xfrm>
            <a:off x="1073150" y="2114451"/>
            <a:ext cx="355600" cy="355600"/>
          </a:xfrm>
          <a:prstGeom prst="rect">
            <a:avLst/>
          </a:prstGeom>
        </p:spPr>
      </p:pic>
      <p:sp>
        <p:nvSpPr>
          <p:cNvPr id="6" name="Text 3"/>
          <p:cNvSpPr/>
          <p:nvPr/>
        </p:nvSpPr>
        <p:spPr>
          <a:xfrm>
            <a:off x="1073150" y="2571651"/>
            <a:ext cx="295191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Curriculum</a:t>
            </a:r>
            <a:endParaRPr lang="en-US" sz="2000" dirty="0"/>
          </a:p>
        </p:txBody>
      </p:sp>
      <p:sp>
        <p:nvSpPr>
          <p:cNvPr id="7" name="Text 4"/>
          <p:cNvSpPr/>
          <p:nvPr/>
        </p:nvSpPr>
        <p:spPr>
          <a:xfrm>
            <a:off x="1073150" y="2978051"/>
            <a:ext cx="295191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Aligned to the Arkansas Academic Standards</a:t>
            </a:r>
            <a:endParaRPr lang="en-US" sz="1300" dirty="0"/>
          </a:p>
        </p:txBody>
      </p:sp>
      <p:sp>
        <p:nvSpPr>
          <p:cNvPr id="8" name="Text 5"/>
          <p:cNvSpPr/>
          <p:nvPr/>
        </p:nvSpPr>
        <p:spPr>
          <a:xfrm>
            <a:off x="1157732" y="3541812"/>
            <a:ext cx="2859710" cy="1092200"/>
          </a:xfrm>
          <a:prstGeom prst="rect">
            <a:avLst/>
          </a:prstGeom>
          <a:noFill/>
          <a:ln/>
        </p:spPr>
        <p:txBody>
          <a:bodyPr wrap="square" lIns="0" tIns="0" rIns="0" bIns="0" rtlCol="0" anchor="t">
            <a:normAutofit/>
          </a:bodyPr>
          <a:lstStyle/>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Reading:</a:t>
            </a:r>
            <a:r>
              <a:rPr lang="en-US" sz="1400" dirty="0">
                <a:solidFill>
                  <a:srgbClr val="46505F"/>
                </a:solidFill>
                <a:latin typeface="Nunito Sans" pitchFamily="34" charset="0"/>
                <a:ea typeface="Nunito Sans" pitchFamily="34" charset="-122"/>
                <a:cs typeface="Nunito Sans" pitchFamily="34" charset="-120"/>
              </a:rPr>
              <a:t> Amplify CKLA</a:t>
            </a:r>
            <a:endParaRPr lang="en-US" sz="1400" dirty="0"/>
          </a:p>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Math:</a:t>
            </a:r>
            <a:r>
              <a:rPr lang="en-US" sz="1400" dirty="0">
                <a:solidFill>
                  <a:srgbClr val="46505F"/>
                </a:solidFill>
                <a:latin typeface="Nunito Sans" pitchFamily="34" charset="0"/>
                <a:ea typeface="Nunito Sans" pitchFamily="34" charset="-122"/>
                <a:cs typeface="Nunito Sans" pitchFamily="34" charset="-120"/>
              </a:rPr>
              <a:t> Savvas</a:t>
            </a:r>
            <a:endParaRPr lang="en-US" sz="1400" dirty="0"/>
          </a:p>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History:</a:t>
            </a:r>
            <a:r>
              <a:rPr lang="en-US" sz="1400" dirty="0">
                <a:solidFill>
                  <a:srgbClr val="46505F"/>
                </a:solidFill>
                <a:latin typeface="Nunito Sans" pitchFamily="34" charset="0"/>
                <a:ea typeface="Nunito Sans" pitchFamily="34" charset="-122"/>
                <a:cs typeface="Nunito Sans" pitchFamily="34" charset="-120"/>
              </a:rPr>
              <a:t> Savvas</a:t>
            </a:r>
            <a:endParaRPr lang="en-US" sz="1400" dirty="0"/>
          </a:p>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Science:</a:t>
            </a:r>
            <a:r>
              <a:rPr lang="en-US" sz="1400" dirty="0">
                <a:solidFill>
                  <a:srgbClr val="46505F"/>
                </a:solidFill>
                <a:latin typeface="Nunito Sans" pitchFamily="34" charset="0"/>
                <a:ea typeface="Nunito Sans" pitchFamily="34" charset="-122"/>
                <a:cs typeface="Nunito Sans" pitchFamily="34" charset="-120"/>
              </a:rPr>
              <a:t> OpenSciEd</a:t>
            </a:r>
            <a:endParaRPr lang="en-US" sz="1400" dirty="0"/>
          </a:p>
        </p:txBody>
      </p:sp>
      <p:sp>
        <p:nvSpPr>
          <p:cNvPr id="9" name="Shape 6"/>
          <p:cNvSpPr/>
          <p:nvPr/>
        </p:nvSpPr>
        <p:spPr>
          <a:xfrm>
            <a:off x="4405809" y="1857276"/>
            <a:ext cx="3380383" cy="3008511"/>
          </a:xfrm>
          <a:prstGeom prst="roundRect">
            <a:avLst>
              <a:gd name="adj" fmla="val 3272"/>
            </a:avLst>
          </a:prstGeom>
          <a:solidFill>
            <a:srgbClr val="FFFEFB"/>
          </a:solidFill>
          <a:ln w="6350">
            <a:solidFill>
              <a:srgbClr val="DCE2E8"/>
            </a:solidFill>
            <a:prstDash val="solid"/>
          </a:ln>
        </p:spPr>
      </p:sp>
      <p:pic>
        <p:nvPicPr>
          <p:cNvPr id="10" name="Image 1" descr="Chart"/>
          <p:cNvPicPr>
            <a:picLocks noChangeAspect="1"/>
          </p:cNvPicPr>
          <p:nvPr/>
        </p:nvPicPr>
        <p:blipFill>
          <a:blip r:embed="rId4"/>
          <a:srcRect/>
          <a:stretch/>
        </p:blipFill>
        <p:spPr>
          <a:xfrm>
            <a:off x="4662984" y="2114451"/>
            <a:ext cx="355600" cy="355600"/>
          </a:xfrm>
          <a:prstGeom prst="rect">
            <a:avLst/>
          </a:prstGeom>
        </p:spPr>
      </p:pic>
      <p:sp>
        <p:nvSpPr>
          <p:cNvPr id="11" name="Text 7"/>
          <p:cNvSpPr/>
          <p:nvPr/>
        </p:nvSpPr>
        <p:spPr>
          <a:xfrm>
            <a:off x="4662984" y="2571651"/>
            <a:ext cx="295201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Assessments</a:t>
            </a:r>
            <a:endParaRPr lang="en-US" sz="2000" dirty="0"/>
          </a:p>
        </p:txBody>
      </p:sp>
      <p:sp>
        <p:nvSpPr>
          <p:cNvPr id="12" name="Text 8"/>
          <p:cNvSpPr/>
          <p:nvPr/>
        </p:nvSpPr>
        <p:spPr>
          <a:xfrm>
            <a:off x="4662984" y="2978051"/>
            <a:ext cx="2952014"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State ATLAS assessments</a:t>
            </a:r>
            <a:endParaRPr lang="en-US" sz="1300" dirty="0"/>
          </a:p>
        </p:txBody>
      </p:sp>
      <p:sp>
        <p:nvSpPr>
          <p:cNvPr id="13" name="Text 9"/>
          <p:cNvSpPr/>
          <p:nvPr/>
        </p:nvSpPr>
        <p:spPr>
          <a:xfrm>
            <a:off x="4747566" y="3310731"/>
            <a:ext cx="2859812" cy="1092200"/>
          </a:xfrm>
          <a:prstGeom prst="rect">
            <a:avLst/>
          </a:prstGeom>
          <a:noFill/>
          <a:ln/>
        </p:spPr>
        <p:txBody>
          <a:bodyPr wrap="square" lIns="0" tIns="0" rIns="0" bIns="0" rtlCol="0" anchor="t">
            <a:normAutofit/>
          </a:bodyPr>
          <a:lstStyle/>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Screeners</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Interims during the year</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Summatives in the spring</a:t>
            </a:r>
            <a:endParaRPr lang="en-US" sz="1400" dirty="0"/>
          </a:p>
          <a:p>
            <a:pPr marL="169418" indent="-169418" algn="l">
              <a:lnSpc>
                <a:spcPts val="2100"/>
              </a:lnSpc>
              <a:buSzPct val="100000"/>
              <a:buChar char="•"/>
            </a:pPr>
            <a:r>
              <a:rPr lang="en-US" sz="1400" dirty="0">
                <a:solidFill>
                  <a:srgbClr val="46505F"/>
                </a:solidFill>
                <a:latin typeface="Nunito Sans" pitchFamily="34" charset="0"/>
                <a:ea typeface="Nunito Sans" pitchFamily="34" charset="-122"/>
                <a:cs typeface="Nunito Sans" pitchFamily="34" charset="-120"/>
              </a:rPr>
              <a:t>Classroom screeners and tests</a:t>
            </a:r>
            <a:endParaRPr lang="en-US" sz="1400" dirty="0"/>
          </a:p>
        </p:txBody>
      </p:sp>
      <p:sp>
        <p:nvSpPr>
          <p:cNvPr id="14" name="Shape 10"/>
          <p:cNvSpPr/>
          <p:nvPr/>
        </p:nvSpPr>
        <p:spPr>
          <a:xfrm>
            <a:off x="7995741" y="1857276"/>
            <a:ext cx="3380284" cy="3008511"/>
          </a:xfrm>
          <a:prstGeom prst="roundRect">
            <a:avLst>
              <a:gd name="adj" fmla="val 3272"/>
            </a:avLst>
          </a:prstGeom>
          <a:solidFill>
            <a:srgbClr val="FFFEFB"/>
          </a:solidFill>
          <a:ln w="6350">
            <a:solidFill>
              <a:srgbClr val="DCE2E8"/>
            </a:solidFill>
            <a:prstDash val="solid"/>
          </a:ln>
        </p:spPr>
      </p:sp>
      <p:pic>
        <p:nvPicPr>
          <p:cNvPr id="15" name="Image 2" descr="Star"/>
          <p:cNvPicPr>
            <a:picLocks noChangeAspect="1"/>
          </p:cNvPicPr>
          <p:nvPr/>
        </p:nvPicPr>
        <p:blipFill>
          <a:blip r:embed="rId5"/>
          <a:srcRect/>
          <a:stretch/>
        </p:blipFill>
        <p:spPr>
          <a:xfrm>
            <a:off x="8252916" y="2114451"/>
            <a:ext cx="355600" cy="355600"/>
          </a:xfrm>
          <a:prstGeom prst="rect">
            <a:avLst/>
          </a:prstGeom>
        </p:spPr>
      </p:pic>
      <p:sp>
        <p:nvSpPr>
          <p:cNvPr id="16" name="Text 11"/>
          <p:cNvSpPr/>
          <p:nvPr/>
        </p:nvSpPr>
        <p:spPr>
          <a:xfrm>
            <a:off x="8252916" y="2571651"/>
            <a:ext cx="295191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ATLAS levels</a:t>
            </a:r>
            <a:endParaRPr lang="en-US" sz="2000" dirty="0"/>
          </a:p>
        </p:txBody>
      </p:sp>
      <p:sp>
        <p:nvSpPr>
          <p:cNvPr id="17" name="Text 12"/>
          <p:cNvSpPr/>
          <p:nvPr/>
        </p:nvSpPr>
        <p:spPr>
          <a:xfrm>
            <a:off x="8252916" y="2978051"/>
            <a:ext cx="295191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Levels 3 and 4 meet grade-level expectations</a:t>
            </a:r>
            <a:endParaRPr lang="en-US" sz="1300" dirty="0"/>
          </a:p>
        </p:txBody>
      </p:sp>
      <p:sp>
        <p:nvSpPr>
          <p:cNvPr id="18" name="Text 13"/>
          <p:cNvSpPr/>
          <p:nvPr/>
        </p:nvSpPr>
        <p:spPr>
          <a:xfrm>
            <a:off x="8337498" y="3541812"/>
            <a:ext cx="2859710" cy="1092200"/>
          </a:xfrm>
          <a:prstGeom prst="rect">
            <a:avLst/>
          </a:prstGeom>
          <a:noFill/>
          <a:ln/>
        </p:spPr>
        <p:txBody>
          <a:bodyPr wrap="square" lIns="0" tIns="0" rIns="0" bIns="0" rtlCol="0" anchor="t">
            <a:normAutofit/>
          </a:bodyPr>
          <a:lstStyle/>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Level 4:</a:t>
            </a:r>
            <a:r>
              <a:rPr lang="en-US" sz="1400" dirty="0">
                <a:solidFill>
                  <a:srgbClr val="46505F"/>
                </a:solidFill>
                <a:latin typeface="Nunito Sans" pitchFamily="34" charset="0"/>
                <a:ea typeface="Nunito Sans" pitchFamily="34" charset="-122"/>
                <a:cs typeface="Nunito Sans" pitchFamily="34" charset="-120"/>
              </a:rPr>
              <a:t> Advanced</a:t>
            </a:r>
            <a:endParaRPr lang="en-US" sz="1400" dirty="0"/>
          </a:p>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Level 3:</a:t>
            </a:r>
            <a:r>
              <a:rPr lang="en-US" sz="1400" dirty="0">
                <a:solidFill>
                  <a:srgbClr val="46505F"/>
                </a:solidFill>
                <a:latin typeface="Nunito Sans" pitchFamily="34" charset="0"/>
                <a:ea typeface="Nunito Sans" pitchFamily="34" charset="-122"/>
                <a:cs typeface="Nunito Sans" pitchFamily="34" charset="-120"/>
              </a:rPr>
              <a:t> Proficient</a:t>
            </a:r>
            <a:endParaRPr lang="en-US" sz="1400" dirty="0"/>
          </a:p>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Level 2:</a:t>
            </a:r>
            <a:r>
              <a:rPr lang="en-US" sz="1400" dirty="0">
                <a:solidFill>
                  <a:srgbClr val="46505F"/>
                </a:solidFill>
                <a:latin typeface="Nunito Sans" pitchFamily="34" charset="0"/>
                <a:ea typeface="Nunito Sans" pitchFamily="34" charset="-122"/>
                <a:cs typeface="Nunito Sans" pitchFamily="34" charset="-120"/>
              </a:rPr>
              <a:t> Basic</a:t>
            </a:r>
            <a:endParaRPr lang="en-US" sz="1400" dirty="0"/>
          </a:p>
          <a:p>
            <a:pPr marL="169418" indent="-169418" algn="l">
              <a:lnSpc>
                <a:spcPts val="2100"/>
              </a:lnSpc>
              <a:buSzPct val="100000"/>
              <a:buChar char="•"/>
            </a:pPr>
            <a:r>
              <a:rPr lang="en-US" sz="1400" b="1" dirty="0">
                <a:solidFill>
                  <a:srgbClr val="1D2B45"/>
                </a:solidFill>
                <a:latin typeface="Nunito Sans" pitchFamily="34" charset="0"/>
                <a:ea typeface="Nunito Sans" pitchFamily="34" charset="-122"/>
                <a:cs typeface="Nunito Sans" pitchFamily="34" charset="-120"/>
              </a:rPr>
              <a:t>Level 1:</a:t>
            </a:r>
            <a:r>
              <a:rPr lang="en-US" sz="1400" dirty="0">
                <a:solidFill>
                  <a:srgbClr val="46505F"/>
                </a:solidFill>
                <a:latin typeface="Nunito Sans" pitchFamily="34" charset="0"/>
                <a:ea typeface="Nunito Sans" pitchFamily="34" charset="-122"/>
                <a:cs typeface="Nunito Sans" pitchFamily="34" charset="-120"/>
              </a:rPr>
              <a:t> Limited</a:t>
            </a:r>
            <a:endParaRPr lang="en-US" sz="1400" dirty="0"/>
          </a:p>
        </p:txBody>
      </p:sp>
      <p:sp>
        <p:nvSpPr>
          <p:cNvPr id="19" name="Text 14"/>
          <p:cNvSpPr/>
          <p:nvPr/>
        </p:nvSpPr>
        <p:spPr>
          <a:xfrm>
            <a:off x="812800" y="5173762"/>
            <a:ext cx="1088339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6505F"/>
                </a:solidFill>
                <a:latin typeface="Nunito Sans" pitchFamily="34" charset="0"/>
                <a:ea typeface="Nunito Sans" pitchFamily="34" charset="-122"/>
                <a:cs typeface="Nunito Sans" pitchFamily="34" charset="-120"/>
              </a:rPr>
              <a:t>See our school report card: </a:t>
            </a:r>
            <a:r>
              <a:rPr lang="en-US" sz="1400" b="1" dirty="0">
                <a:solidFill>
                  <a:srgbClr val="1D2B45"/>
                </a:solidFill>
                <a:latin typeface="Nunito Sans" pitchFamily="34" charset="0"/>
                <a:ea typeface="Nunito Sans" pitchFamily="34" charset="-122"/>
                <a:cs typeface="Nunito Sans" pitchFamily="34" charset="-120"/>
              </a:rPr>
              <a:t>myschoolinfo.arkansas.gov</a:t>
            </a:r>
            <a:endParaRPr lang="en-US" sz="1400" dirty="0"/>
          </a:p>
        </p:txBody>
      </p:sp>
      <p:sp>
        <p:nvSpPr>
          <p:cNvPr id="20" name="Text 15"/>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ESSA Section 1116(c)(4); Arkansas DESE ATLAS performance levels</a:t>
            </a:r>
            <a:endParaRPr lang="en-US" sz="1200" dirty="0"/>
          </a:p>
        </p:txBody>
      </p:sp>
      <p:sp>
        <p:nvSpPr>
          <p:cNvPr id="21"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ACADEMIC RESULTS</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2026 Arkansas school letter grades</a:t>
            </a:r>
            <a:endParaRPr lang="en-US" sz="3200" dirty="0"/>
          </a:p>
        </p:txBody>
      </p:sp>
      <p:sp>
        <p:nvSpPr>
          <p:cNvPr id="4" name="Shape 2"/>
          <p:cNvSpPr/>
          <p:nvPr/>
        </p:nvSpPr>
        <p:spPr>
          <a:xfrm>
            <a:off x="815975" y="1857276"/>
            <a:ext cx="3380284" cy="2462312"/>
          </a:xfrm>
          <a:prstGeom prst="roundRect">
            <a:avLst>
              <a:gd name="adj" fmla="val 3997"/>
            </a:avLst>
          </a:prstGeom>
          <a:solidFill>
            <a:srgbClr val="FFFEFB"/>
          </a:solidFill>
          <a:ln w="6350">
            <a:solidFill>
              <a:srgbClr val="DCE2E8"/>
            </a:solidFill>
            <a:prstDash val="solid"/>
          </a:ln>
        </p:spPr>
      </p:sp>
      <p:sp>
        <p:nvSpPr>
          <p:cNvPr id="5" name="Text 3"/>
          <p:cNvSpPr/>
          <p:nvPr/>
        </p:nvSpPr>
        <p:spPr>
          <a:xfrm>
            <a:off x="2081133" y="2114451"/>
            <a:ext cx="849868" cy="1041400"/>
          </a:xfrm>
          <a:prstGeom prst="rect">
            <a:avLst/>
          </a:prstGeom>
          <a:noFill/>
          <a:ln/>
        </p:spPr>
        <p:txBody>
          <a:bodyPr wrap="square" lIns="0" tIns="0" rIns="0" bIns="0" rtlCol="0" anchor="t">
            <a:normAutofit/>
          </a:bodyPr>
          <a:lstStyle/>
          <a:p>
            <a:pPr marL="0" indent="0" algn="ctr">
              <a:lnSpc>
                <a:spcPts val="8000"/>
              </a:lnSpc>
              <a:buNone/>
            </a:pPr>
            <a:r>
              <a:rPr lang="en-US" sz="8000" b="1" dirty="0">
                <a:solidFill>
                  <a:srgbClr val="A8541A"/>
                </a:solidFill>
                <a:latin typeface="Domine" pitchFamily="18" charset="0"/>
                <a:ea typeface="Domine" pitchFamily="18" charset="-122"/>
                <a:cs typeface="Domine" pitchFamily="18" charset="-120"/>
              </a:rPr>
              <a:t>B</a:t>
            </a:r>
            <a:endParaRPr lang="en-US" sz="8000" dirty="0"/>
          </a:p>
        </p:txBody>
      </p:sp>
      <p:sp>
        <p:nvSpPr>
          <p:cNvPr id="6" name="Text 4"/>
          <p:cNvSpPr/>
          <p:nvPr/>
        </p:nvSpPr>
        <p:spPr>
          <a:xfrm>
            <a:off x="1246257" y="3206651"/>
            <a:ext cx="2519720" cy="299641"/>
          </a:xfrm>
          <a:prstGeom prst="rect">
            <a:avLst/>
          </a:prstGeom>
          <a:noFill/>
          <a:ln/>
        </p:spPr>
        <p:txBody>
          <a:bodyPr wrap="square" lIns="0" tIns="0" rIns="0" bIns="0" rtlCol="0" anchor="t">
            <a:normAutofit/>
          </a:bodyPr>
          <a:lstStyle/>
          <a:p>
            <a:pPr marL="0" indent="0" algn="ctr">
              <a:lnSpc>
                <a:spcPts val="2160"/>
              </a:lnSpc>
              <a:buNone/>
            </a:pPr>
            <a:r>
              <a:rPr lang="en-US" sz="1800" b="1" dirty="0">
                <a:solidFill>
                  <a:srgbClr val="1D2B45"/>
                </a:solidFill>
                <a:latin typeface="Domine" pitchFamily="18" charset="0"/>
                <a:ea typeface="Domine" pitchFamily="18" charset="-122"/>
                <a:cs typeface="Domine" pitchFamily="18" charset="-120"/>
              </a:rPr>
              <a:t>St. Joe Elementary</a:t>
            </a:r>
            <a:endParaRPr lang="en-US" sz="1800" dirty="0"/>
          </a:p>
        </p:txBody>
      </p:sp>
      <p:sp>
        <p:nvSpPr>
          <p:cNvPr id="7" name="Text 5"/>
          <p:cNvSpPr/>
          <p:nvPr/>
        </p:nvSpPr>
        <p:spPr>
          <a:xfrm>
            <a:off x="1569045" y="3557091"/>
            <a:ext cx="1874044" cy="256480"/>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F6B7A"/>
                </a:solidFill>
                <a:latin typeface="Nunito Sans" pitchFamily="34" charset="0"/>
                <a:ea typeface="Nunito Sans" pitchFamily="34" charset="-122"/>
                <a:cs typeface="Nunito Sans" pitchFamily="34" charset="-120"/>
              </a:rPr>
              <a:t>Grades K–6 · 2025: B</a:t>
            </a:r>
            <a:endParaRPr lang="en-US" sz="1300" dirty="0"/>
          </a:p>
        </p:txBody>
      </p:sp>
      <p:sp>
        <p:nvSpPr>
          <p:cNvPr id="8" name="Shape 6"/>
          <p:cNvSpPr/>
          <p:nvPr/>
        </p:nvSpPr>
        <p:spPr>
          <a:xfrm>
            <a:off x="4405809" y="1857276"/>
            <a:ext cx="3380383" cy="2462312"/>
          </a:xfrm>
          <a:prstGeom prst="roundRect">
            <a:avLst>
              <a:gd name="adj" fmla="val 3997"/>
            </a:avLst>
          </a:prstGeom>
          <a:solidFill>
            <a:srgbClr val="FFFEFB"/>
          </a:solidFill>
          <a:ln w="6350">
            <a:solidFill>
              <a:srgbClr val="DCE2E8"/>
            </a:solidFill>
            <a:prstDash val="solid"/>
          </a:ln>
        </p:spPr>
      </p:sp>
      <p:sp>
        <p:nvSpPr>
          <p:cNvPr id="9" name="Text 7"/>
          <p:cNvSpPr/>
          <p:nvPr/>
        </p:nvSpPr>
        <p:spPr>
          <a:xfrm>
            <a:off x="5621070" y="2114451"/>
            <a:ext cx="949762" cy="1041400"/>
          </a:xfrm>
          <a:prstGeom prst="rect">
            <a:avLst/>
          </a:prstGeom>
          <a:noFill/>
          <a:ln/>
        </p:spPr>
        <p:txBody>
          <a:bodyPr wrap="square" lIns="0" tIns="0" rIns="0" bIns="0" rtlCol="0" anchor="t">
            <a:normAutofit/>
          </a:bodyPr>
          <a:lstStyle/>
          <a:p>
            <a:pPr marL="0" indent="0" algn="ctr">
              <a:lnSpc>
                <a:spcPts val="8000"/>
              </a:lnSpc>
              <a:buNone/>
            </a:pPr>
            <a:r>
              <a:rPr lang="en-US" sz="8000" b="1" dirty="0">
                <a:solidFill>
                  <a:srgbClr val="A8541A"/>
                </a:solidFill>
                <a:latin typeface="Domine" pitchFamily="18" charset="0"/>
                <a:ea typeface="Domine" pitchFamily="18" charset="-122"/>
                <a:cs typeface="Domine" pitchFamily="18" charset="-120"/>
              </a:rPr>
              <a:t>D</a:t>
            </a:r>
            <a:endParaRPr lang="en-US" sz="8000" dirty="0"/>
          </a:p>
        </p:txBody>
      </p:sp>
      <p:sp>
        <p:nvSpPr>
          <p:cNvPr id="10" name="Text 8"/>
          <p:cNvSpPr/>
          <p:nvPr/>
        </p:nvSpPr>
        <p:spPr>
          <a:xfrm>
            <a:off x="4619993" y="3206651"/>
            <a:ext cx="2952014" cy="573881"/>
          </a:xfrm>
          <a:prstGeom prst="rect">
            <a:avLst/>
          </a:prstGeom>
          <a:noFill/>
          <a:ln/>
        </p:spPr>
        <p:txBody>
          <a:bodyPr wrap="square" lIns="0" tIns="0" rIns="0" bIns="0" rtlCol="0" anchor="t">
            <a:normAutofit/>
          </a:bodyPr>
          <a:lstStyle/>
          <a:p>
            <a:pPr marL="0" indent="0" algn="ctr">
              <a:lnSpc>
                <a:spcPts val="2160"/>
              </a:lnSpc>
              <a:buNone/>
            </a:pPr>
            <a:r>
              <a:rPr lang="en-US" sz="1800" b="1" dirty="0">
                <a:solidFill>
                  <a:srgbClr val="1D2B45"/>
                </a:solidFill>
                <a:latin typeface="Domine" pitchFamily="18" charset="0"/>
                <a:ea typeface="Domine" pitchFamily="18" charset="-122"/>
                <a:cs typeface="Domine" pitchFamily="18" charset="-120"/>
              </a:rPr>
              <a:t>Western Grove Elementary</a:t>
            </a:r>
            <a:endParaRPr lang="en-US" sz="1800" dirty="0"/>
          </a:p>
        </p:txBody>
      </p:sp>
      <p:sp>
        <p:nvSpPr>
          <p:cNvPr id="11" name="Text 9"/>
          <p:cNvSpPr/>
          <p:nvPr/>
        </p:nvSpPr>
        <p:spPr>
          <a:xfrm>
            <a:off x="5159226" y="3831332"/>
            <a:ext cx="1873448" cy="256480"/>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F6B7A"/>
                </a:solidFill>
                <a:latin typeface="Nunito Sans" pitchFamily="34" charset="0"/>
                <a:ea typeface="Nunito Sans" pitchFamily="34" charset="-122"/>
                <a:cs typeface="Nunito Sans" pitchFamily="34" charset="-120"/>
              </a:rPr>
              <a:t>Grades K–6 · 2025: C</a:t>
            </a:r>
            <a:endParaRPr lang="en-US" sz="1300" dirty="0"/>
          </a:p>
        </p:txBody>
      </p:sp>
      <p:sp>
        <p:nvSpPr>
          <p:cNvPr id="12" name="Shape 10"/>
          <p:cNvSpPr/>
          <p:nvPr/>
        </p:nvSpPr>
        <p:spPr>
          <a:xfrm>
            <a:off x="7995741" y="1857276"/>
            <a:ext cx="3380284" cy="2462312"/>
          </a:xfrm>
          <a:prstGeom prst="roundRect">
            <a:avLst>
              <a:gd name="adj" fmla="val 3997"/>
            </a:avLst>
          </a:prstGeom>
          <a:solidFill>
            <a:srgbClr val="FFFEFB"/>
          </a:solidFill>
          <a:ln w="6350">
            <a:solidFill>
              <a:srgbClr val="DCE2E8"/>
            </a:solidFill>
            <a:prstDash val="solid"/>
          </a:ln>
        </p:spPr>
      </p:sp>
      <p:sp>
        <p:nvSpPr>
          <p:cNvPr id="13" name="Text 11"/>
          <p:cNvSpPr/>
          <p:nvPr/>
        </p:nvSpPr>
        <p:spPr>
          <a:xfrm>
            <a:off x="9260304" y="2114451"/>
            <a:ext cx="851059" cy="1041400"/>
          </a:xfrm>
          <a:prstGeom prst="rect">
            <a:avLst/>
          </a:prstGeom>
          <a:noFill/>
          <a:ln/>
        </p:spPr>
        <p:txBody>
          <a:bodyPr wrap="square" lIns="0" tIns="0" rIns="0" bIns="0" rtlCol="0" anchor="t">
            <a:normAutofit/>
          </a:bodyPr>
          <a:lstStyle/>
          <a:p>
            <a:pPr marL="0" indent="0" algn="ctr">
              <a:lnSpc>
                <a:spcPts val="8000"/>
              </a:lnSpc>
              <a:buNone/>
            </a:pPr>
            <a:r>
              <a:rPr lang="en-US" sz="8000" b="1" dirty="0">
                <a:solidFill>
                  <a:srgbClr val="A8541A"/>
                </a:solidFill>
                <a:latin typeface="Domine" pitchFamily="18" charset="0"/>
                <a:ea typeface="Domine" pitchFamily="18" charset="-122"/>
                <a:cs typeface="Domine" pitchFamily="18" charset="-120"/>
              </a:rPr>
              <a:t>C</a:t>
            </a:r>
            <a:endParaRPr lang="en-US" sz="8000" dirty="0"/>
          </a:p>
        </p:txBody>
      </p:sp>
      <p:sp>
        <p:nvSpPr>
          <p:cNvPr id="14" name="Text 12"/>
          <p:cNvSpPr/>
          <p:nvPr/>
        </p:nvSpPr>
        <p:spPr>
          <a:xfrm>
            <a:off x="8209927" y="3206651"/>
            <a:ext cx="2951912" cy="573881"/>
          </a:xfrm>
          <a:prstGeom prst="rect">
            <a:avLst/>
          </a:prstGeom>
          <a:noFill/>
          <a:ln/>
        </p:spPr>
        <p:txBody>
          <a:bodyPr wrap="square" lIns="0" tIns="0" rIns="0" bIns="0" rtlCol="0" anchor="t">
            <a:normAutofit/>
          </a:bodyPr>
          <a:lstStyle/>
          <a:p>
            <a:pPr marL="0" indent="0" algn="ctr">
              <a:lnSpc>
                <a:spcPts val="2160"/>
              </a:lnSpc>
              <a:buNone/>
            </a:pPr>
            <a:r>
              <a:rPr lang="en-US" sz="1800" b="1" dirty="0">
                <a:solidFill>
                  <a:srgbClr val="1D2B45"/>
                </a:solidFill>
                <a:latin typeface="Domine" pitchFamily="18" charset="0"/>
                <a:ea typeface="Domine" pitchFamily="18" charset="-122"/>
                <a:cs typeface="Domine" pitchFamily="18" charset="-120"/>
              </a:rPr>
              <a:t>Ozark Mountain High School</a:t>
            </a:r>
            <a:endParaRPr lang="en-US" sz="1800" dirty="0"/>
          </a:p>
        </p:txBody>
      </p:sp>
      <p:sp>
        <p:nvSpPr>
          <p:cNvPr id="15" name="Text 13"/>
          <p:cNvSpPr/>
          <p:nvPr/>
        </p:nvSpPr>
        <p:spPr>
          <a:xfrm>
            <a:off x="8688794" y="3831332"/>
            <a:ext cx="1994178" cy="256480"/>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5F6B7A"/>
                </a:solidFill>
                <a:latin typeface="Nunito Sans" pitchFamily="34" charset="0"/>
                <a:ea typeface="Nunito Sans" pitchFamily="34" charset="-122"/>
                <a:cs typeface="Nunito Sans" pitchFamily="34" charset="-120"/>
              </a:rPr>
              <a:t>Grades 7–12 · 2025: B</a:t>
            </a:r>
            <a:endParaRPr lang="en-US" sz="1300" dirty="0"/>
          </a:p>
        </p:txBody>
      </p:sp>
      <p:sp>
        <p:nvSpPr>
          <p:cNvPr id="16" name="Text 14"/>
          <p:cNvSpPr/>
          <p:nvPr/>
        </p:nvSpPr>
        <p:spPr>
          <a:xfrm>
            <a:off x="812800" y="4627563"/>
            <a:ext cx="10883392"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6505F"/>
                </a:solidFill>
                <a:latin typeface="Nunito Sans" pitchFamily="34" charset="0"/>
                <a:ea typeface="Nunito Sans" pitchFamily="34" charset="-122"/>
                <a:cs typeface="Nunito Sans" pitchFamily="34" charset="-120"/>
              </a:rPr>
              <a:t>Letter grades come from each school's ESSA School Index, based on students' ATLAS achievement and growth. The high school's grade also includes its graduation rate.</a:t>
            </a:r>
            <a:endParaRPr lang="en-US" sz="1400" dirty="0"/>
          </a:p>
        </p:txBody>
      </p:sp>
      <p:sp>
        <p:nvSpPr>
          <p:cNvPr id="17" name="Text 15"/>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Arkansas DESE School Letter Grades, based on ATLAS results</a:t>
            </a:r>
            <a:endParaRPr lang="en-US" sz="1200" dirty="0"/>
          </a:p>
        </p:txBody>
      </p:sp>
      <p:sp>
        <p:nvSpPr>
          <p:cNvPr id="18" name="Text 16"/>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BF0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2026–27 SCHOOL IMPROVEMENT PLANS</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Our academic goals for May 2027</a:t>
            </a:r>
            <a:endParaRPr lang="en-US" sz="3200" dirty="0"/>
          </a:p>
        </p:txBody>
      </p:sp>
      <p:sp>
        <p:nvSpPr>
          <p:cNvPr id="4" name="Shape 2"/>
          <p:cNvSpPr/>
          <p:nvPr/>
        </p:nvSpPr>
        <p:spPr>
          <a:xfrm>
            <a:off x="812800" y="1803301"/>
            <a:ext cx="10566400" cy="2893219"/>
          </a:xfrm>
          <a:prstGeom prst="roundRect">
            <a:avLst>
              <a:gd name="adj" fmla="val 2634"/>
            </a:avLst>
          </a:prstGeom>
          <a:solidFill>
            <a:srgbClr val="FFFEFB"/>
          </a:solidFill>
          <a:ln/>
        </p:spPr>
      </p:sp>
      <p:sp>
        <p:nvSpPr>
          <p:cNvPr id="5" name="Shape 3"/>
          <p:cNvSpPr/>
          <p:nvPr/>
        </p:nvSpPr>
        <p:spPr>
          <a:xfrm>
            <a:off x="812800" y="1803301"/>
            <a:ext cx="10566400" cy="2893219"/>
          </a:xfrm>
          <a:custGeom>
            <a:avLst/>
            <a:gdLst/>
            <a:ahLst/>
            <a:cxnLst/>
            <a:rect l="l" t="t" r="r" b="b"/>
            <a:pathLst>
              <a:path w="10566400" h="2893219">
                <a:moveTo>
                  <a:pt x="10490200" y="0"/>
                </a:moveTo>
                <a:lnTo>
                  <a:pt x="10490200" y="0"/>
                </a:lnTo>
                <a:arcTo wR="76200" hR="76200" stAng="16200000" swAng="5400000"/>
                <a:lnTo>
                  <a:pt x="10566400" y="2817019"/>
                </a:lnTo>
                <a:arcTo wR="76200" hR="76200" stAng="0" swAng="5400000"/>
                <a:lnTo>
                  <a:pt x="76200" y="2893219"/>
                </a:lnTo>
                <a:arcTo wR="76200" hR="76200" stAng="5400000" swAng="5400000"/>
                <a:lnTo>
                  <a:pt x="0" y="2817019"/>
                </a:lnTo>
                <a:arcTo wR="76200" hR="69850" stAng="10800000" swAng="-5400000"/>
                <a:lnTo>
                  <a:pt x="10490200" y="2886869"/>
                </a:lnTo>
                <a:arcTo wR="69850" hR="69850" stAng="5400000" swAng="-5400000"/>
                <a:lnTo>
                  <a:pt x="10560050" y="76200"/>
                </a:lnTo>
                <a:arcTo wR="69850" hR="76200" stAng="0" swAng="-5400000"/>
                <a:close/>
              </a:path>
            </a:pathLst>
          </a:custGeom>
          <a:solidFill>
            <a:srgbClr val="DCE2E8"/>
          </a:solidFill>
          <a:ln/>
        </p:spPr>
      </p:sp>
      <p:sp>
        <p:nvSpPr>
          <p:cNvPr id="6" name="Shape 4"/>
          <p:cNvSpPr/>
          <p:nvPr/>
        </p:nvSpPr>
        <p:spPr>
          <a:xfrm>
            <a:off x="812800" y="1803301"/>
            <a:ext cx="10566400" cy="2893219"/>
          </a:xfrm>
          <a:custGeom>
            <a:avLst/>
            <a:gdLst/>
            <a:ahLst/>
            <a:cxnLst/>
            <a:rect l="l" t="t" r="r" b="b"/>
            <a:pathLst>
              <a:path w="10566400" h="2893219">
                <a:moveTo>
                  <a:pt x="76200" y="2893219"/>
                </a:moveTo>
                <a:lnTo>
                  <a:pt x="76200" y="2893219"/>
                </a:lnTo>
                <a:arcTo wR="76200" hR="76200" stAng="5400000" swAng="5400000"/>
                <a:lnTo>
                  <a:pt x="0" y="76200"/>
                </a:lnTo>
                <a:arcTo wR="76200" hR="76200" stAng="10800000" swAng="5400000"/>
                <a:lnTo>
                  <a:pt x="10490200" y="0"/>
                </a:lnTo>
                <a:arcTo wR="76200" hR="76200" stAng="16200000" swAng="5400000"/>
                <a:lnTo>
                  <a:pt x="10566400" y="76200"/>
                </a:lnTo>
                <a:arcTo wR="76200" hR="63500" stAng="0" swAng="-5400000"/>
                <a:lnTo>
                  <a:pt x="76200" y="12700"/>
                </a:lnTo>
                <a:arcTo wR="63500" hR="63500" stAng="16200000" swAng="-5400000"/>
                <a:lnTo>
                  <a:pt x="12700" y="2817019"/>
                </a:lnTo>
                <a:arcTo wR="63500" hR="76200" stAng="10800000" swAng="-5400000"/>
                <a:close/>
              </a:path>
            </a:pathLst>
          </a:custGeom>
          <a:solidFill>
            <a:srgbClr val="141413">
              <a:alpha val="22000"/>
            </a:srgbClr>
          </a:solidFill>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25500" y="1816001"/>
          <a:ext cx="10547350" cy="2874169"/>
        </p:xfrm>
        <a:graphic>
          <a:graphicData uri="http://schemas.openxmlformats.org/drawingml/2006/table">
            <a:tbl>
              <a:tblPr/>
              <a:tblGrid>
                <a:gridCol w="3164205">
                  <a:extLst>
                    <a:ext uri="{9D8B030D-6E8A-4147-A177-3AD203B41FA5}">
                      <a16:colId xmlns:a16="http://schemas.microsoft.com/office/drawing/2014/main" val="20000"/>
                    </a:ext>
                  </a:extLst>
                </a:gridCol>
                <a:gridCol w="2531364">
                  <a:extLst>
                    <a:ext uri="{9D8B030D-6E8A-4147-A177-3AD203B41FA5}">
                      <a16:colId xmlns:a16="http://schemas.microsoft.com/office/drawing/2014/main" val="20001"/>
                    </a:ext>
                  </a:extLst>
                </a:gridCol>
                <a:gridCol w="2320417">
                  <a:extLst>
                    <a:ext uri="{9D8B030D-6E8A-4147-A177-3AD203B41FA5}">
                      <a16:colId xmlns:a16="http://schemas.microsoft.com/office/drawing/2014/main" val="20002"/>
                    </a:ext>
                  </a:extLst>
                </a:gridCol>
                <a:gridCol w="2531364">
                  <a:extLst>
                    <a:ext uri="{9D8B030D-6E8A-4147-A177-3AD203B41FA5}">
                      <a16:colId xmlns:a16="http://schemas.microsoft.com/office/drawing/2014/main" val="20003"/>
                    </a:ext>
                  </a:extLst>
                </a:gridCol>
              </a:tblGrid>
              <a:tr h="359271">
                <a:tc>
                  <a:txBody>
                    <a:bodyPr/>
                    <a:lstStyle/>
                    <a:p>
                      <a:pPr marL="0" indent="0">
                        <a:lnSpc>
                          <a:spcPts val="1820"/>
                        </a:lnSpc>
                        <a:buNone/>
                      </a:pPr>
                      <a:r>
                        <a:rPr lang="en-US" sz="1300" b="1" dirty="0">
                          <a:solidFill>
                            <a:srgbClr val="1D2B45"/>
                          </a:solidFill>
                          <a:latin typeface="Nunito Sans" pitchFamily="34" charset="0"/>
                          <a:ea typeface="Nunito Sans" pitchFamily="34" charset="-122"/>
                          <a:cs typeface="Nunito Sans" pitchFamily="34" charset="-120"/>
                        </a:rPr>
                        <a:t>School</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1B263A"/>
                      </a:solidFill>
                      <a:prstDash val="solid"/>
                      <a:round/>
                      <a:headEnd type="none" w="med" len="med"/>
                      <a:tailEnd type="none" w="med" len="med"/>
                    </a:lnR>
                    <a:lnT w="0" cap="flat" cmpd="sng" algn="ctr">
                      <a:noFill/>
                    </a:lnT>
                    <a:lnB w="12700" cap="flat" cmpd="sng" algn="ctr">
                      <a:solidFill>
                        <a:srgbClr val="1B263A"/>
                      </a:solidFill>
                      <a:prstDash val="solid"/>
                      <a:round/>
                      <a:headEnd type="none" w="med" len="med"/>
                      <a:tailEnd type="none" w="med" len="med"/>
                    </a:lnB>
                    <a:solidFill>
                      <a:srgbClr val="1D2B45"/>
                    </a:solidFill>
                  </a:tcPr>
                </a:tc>
                <a:tc>
                  <a:txBody>
                    <a:bodyPr/>
                    <a:lstStyle/>
                    <a:p>
                      <a:pPr marL="0" indent="0">
                        <a:lnSpc>
                          <a:spcPts val="1820"/>
                        </a:lnSpc>
                        <a:buNone/>
                      </a:pPr>
                      <a:r>
                        <a:rPr lang="en-US" sz="1300" b="1" dirty="0">
                          <a:solidFill>
                            <a:srgbClr val="1D2B45"/>
                          </a:solidFill>
                          <a:latin typeface="Nunito Sans" pitchFamily="34" charset="0"/>
                          <a:ea typeface="Nunito Sans" pitchFamily="34" charset="-122"/>
                          <a:cs typeface="Nunito Sans" pitchFamily="34" charset="-120"/>
                        </a:rPr>
                        <a:t>Subject</a:t>
                      </a:r>
                      <a:endParaRPr lang="en-US" sz="1300" dirty="0">
                        <a:latin typeface="Nunito Sans" charset="0"/>
                        <a:ea typeface="Nunito Sans" charset="0"/>
                        <a:cs typeface="Nunito Sans" charset="0"/>
                      </a:endParaRPr>
                    </a:p>
                  </a:txBody>
                  <a:tcPr marL="57785" marR="57785" marT="57785" marB="57785">
                    <a:lnL w="12700" cap="flat" cmpd="sng" algn="ctr">
                      <a:solidFill>
                        <a:srgbClr val="1B263A"/>
                      </a:solidFill>
                      <a:prstDash val="solid"/>
                      <a:round/>
                      <a:headEnd type="none" w="med" len="med"/>
                      <a:tailEnd type="none" w="med" len="med"/>
                    </a:lnL>
                    <a:lnR w="12700" cap="flat" cmpd="sng" algn="ctr">
                      <a:solidFill>
                        <a:srgbClr val="1B263A"/>
                      </a:solidFill>
                      <a:prstDash val="solid"/>
                      <a:round/>
                      <a:headEnd type="none" w="med" len="med"/>
                      <a:tailEnd type="none" w="med" len="med"/>
                    </a:lnR>
                    <a:lnT w="0" cap="flat" cmpd="sng" algn="ctr">
                      <a:noFill/>
                    </a:lnT>
                    <a:lnB w="12700" cap="flat" cmpd="sng" algn="ctr">
                      <a:solidFill>
                        <a:srgbClr val="1B263A"/>
                      </a:solidFill>
                      <a:prstDash val="solid"/>
                      <a:round/>
                      <a:headEnd type="none" w="med" len="med"/>
                      <a:tailEnd type="none" w="med" len="med"/>
                    </a:lnB>
                    <a:solidFill>
                      <a:srgbClr val="1D2B45"/>
                    </a:solidFill>
                  </a:tcPr>
                </a:tc>
                <a:tc>
                  <a:txBody>
                    <a:bodyPr/>
                    <a:lstStyle/>
                    <a:p>
                      <a:pPr marL="0" indent="0" algn="r">
                        <a:lnSpc>
                          <a:spcPts val="1820"/>
                        </a:lnSpc>
                        <a:buNone/>
                      </a:pPr>
                      <a:r>
                        <a:rPr lang="en-US" sz="1300" b="1" dirty="0">
                          <a:solidFill>
                            <a:srgbClr val="1D2B45"/>
                          </a:solidFill>
                          <a:latin typeface="Nunito Sans" pitchFamily="34" charset="0"/>
                          <a:ea typeface="Nunito Sans" pitchFamily="34" charset="-122"/>
                          <a:cs typeface="Nunito Sans" pitchFamily="34" charset="-120"/>
                        </a:rPr>
                        <a:t>Spring 2026</a:t>
                      </a:r>
                      <a:endParaRPr lang="en-US" sz="1300" dirty="0">
                        <a:latin typeface="Nunito Sans" charset="0"/>
                        <a:ea typeface="Nunito Sans" charset="0"/>
                        <a:cs typeface="Nunito Sans" charset="0"/>
                      </a:endParaRPr>
                    </a:p>
                  </a:txBody>
                  <a:tcPr marL="57785" marR="57785" marT="57785" marB="57785">
                    <a:lnL w="12700" cap="flat" cmpd="sng" algn="ctr">
                      <a:solidFill>
                        <a:srgbClr val="1B263A"/>
                      </a:solidFill>
                      <a:prstDash val="solid"/>
                      <a:round/>
                      <a:headEnd type="none" w="med" len="med"/>
                      <a:tailEnd type="none" w="med" len="med"/>
                    </a:lnL>
                    <a:lnR w="12700" cap="flat" cmpd="sng" algn="ctr">
                      <a:solidFill>
                        <a:srgbClr val="1B263A"/>
                      </a:solidFill>
                      <a:prstDash val="solid"/>
                      <a:round/>
                      <a:headEnd type="none" w="med" len="med"/>
                      <a:tailEnd type="none" w="med" len="med"/>
                    </a:lnR>
                    <a:lnT w="0" cap="flat" cmpd="sng" algn="ctr">
                      <a:noFill/>
                    </a:lnT>
                    <a:lnB w="12700" cap="flat" cmpd="sng" algn="ctr">
                      <a:solidFill>
                        <a:srgbClr val="1B263A"/>
                      </a:solidFill>
                      <a:prstDash val="solid"/>
                      <a:round/>
                      <a:headEnd type="none" w="med" len="med"/>
                      <a:tailEnd type="none" w="med" len="med"/>
                    </a:lnB>
                    <a:solidFill>
                      <a:srgbClr val="1D2B45"/>
                    </a:solidFill>
                  </a:tcPr>
                </a:tc>
                <a:tc>
                  <a:txBody>
                    <a:bodyPr/>
                    <a:lstStyle/>
                    <a:p>
                      <a:pPr marL="0" indent="0" algn="r">
                        <a:lnSpc>
                          <a:spcPts val="1820"/>
                        </a:lnSpc>
                        <a:buNone/>
                      </a:pPr>
                      <a:r>
                        <a:rPr lang="en-US" sz="1300" b="1" dirty="0">
                          <a:solidFill>
                            <a:srgbClr val="1D2B45"/>
                          </a:solidFill>
                          <a:latin typeface="Nunito Sans" pitchFamily="34" charset="0"/>
                          <a:ea typeface="Nunito Sans" pitchFamily="34" charset="-122"/>
                          <a:cs typeface="Nunito Sans" pitchFamily="34" charset="-120"/>
                        </a:rPr>
                        <a:t>May 2027 goal</a:t>
                      </a:r>
                      <a:endParaRPr lang="en-US" sz="1300" dirty="0">
                        <a:latin typeface="Nunito Sans" charset="0"/>
                        <a:ea typeface="Nunito Sans" charset="0"/>
                        <a:cs typeface="Nunito Sans" charset="0"/>
                      </a:endParaRPr>
                    </a:p>
                  </a:txBody>
                  <a:tcPr marL="57785" marR="57785" marT="57785" marB="57785">
                    <a:lnL w="12700" cap="flat" cmpd="sng" algn="ctr">
                      <a:solidFill>
                        <a:srgbClr val="1B263A"/>
                      </a:solidFill>
                      <a:prstDash val="solid"/>
                      <a:round/>
                      <a:headEnd type="none" w="med" len="med"/>
                      <a:tailEnd type="none" w="med" len="med"/>
                    </a:lnL>
                    <a:lnR w="12700" cap="flat" cmpd="sng" algn="ctr">
                      <a:solidFill>
                        <a:srgbClr val="1B263A"/>
                      </a:solidFill>
                      <a:prstDash val="solid"/>
                      <a:round/>
                      <a:headEnd type="none" w="med" len="med"/>
                      <a:tailEnd type="none" w="med" len="med"/>
                    </a:lnR>
                    <a:lnT w="0" cap="flat" cmpd="sng" algn="ctr">
                      <a:noFill/>
                    </a:lnT>
                    <a:lnB w="12700" cap="flat" cmpd="sng" algn="ctr">
                      <a:solidFill>
                        <a:srgbClr val="1B263A"/>
                      </a:solidFill>
                      <a:prstDash val="solid"/>
                      <a:round/>
                      <a:headEnd type="none" w="med" len="med"/>
                      <a:tailEnd type="none" w="med" len="med"/>
                    </a:lnB>
                    <a:solidFill>
                      <a:srgbClr val="1D2B45"/>
                    </a:solidFill>
                  </a:tcPr>
                </a:tc>
                <a:extLst>
                  <a:ext uri="{0D108BD9-81ED-4DB2-BD59-A6C34878D82A}">
                    <a16:rowId xmlns:a16="http://schemas.microsoft.com/office/drawing/2014/main" val="10000"/>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Ozark Mountain HS (7–10)</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1B263A"/>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ELA</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1B263A"/>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21%</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1B263A"/>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30% or more</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1B263A"/>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1"/>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Ozark Mountain HS (7–10)</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Math</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18%</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28% or more</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2"/>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Ozark Mountain HS (7–10)</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Science</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40%</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50% or more</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3"/>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Western Grove (K–6)</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6C4C0"/>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Literacy</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Baseline</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+10 points</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BCBC8"/>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extLst>
                  <a:ext uri="{0D108BD9-81ED-4DB2-BD59-A6C34878D82A}">
                    <a16:rowId xmlns:a16="http://schemas.microsoft.com/office/drawing/2014/main" val="10004"/>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Western Grove (K–6)</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Math</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Baseline</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+10 points</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extLst>
                  <a:ext uri="{0D108BD9-81ED-4DB2-BD59-A6C34878D82A}">
                    <a16:rowId xmlns:a16="http://schemas.microsoft.com/office/drawing/2014/main" val="10005"/>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Western Grove (3–6)</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Science</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Baseline</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+10 points</a:t>
                      </a:r>
                      <a:endParaRPr lang="en-US" sz="1300" dirty="0">
                        <a:latin typeface="Nunito Sans" charset="0"/>
                        <a:ea typeface="Nunito Sans" charset="0"/>
                        <a:cs typeface="Nunito Sans" charset="0"/>
                      </a:endParaRPr>
                    </a:p>
                  </a:txBody>
                  <a:tcPr marL="57785" marR="57785" marT="57785" marB="57785">
                    <a:lnL w="12700" cap="flat" cmpd="sng" algn="ctr">
                      <a:solidFill>
                        <a:srgbClr val="C6C4C0"/>
                      </a:solidFill>
                      <a:prstDash val="solid"/>
                      <a:round/>
                      <a:headEnd type="none" w="med" len="med"/>
                      <a:tailEnd type="none" w="med" len="med"/>
                    </a:lnL>
                    <a:lnR w="12700" cap="flat" cmpd="sng" algn="ctr">
                      <a:solidFill>
                        <a:srgbClr val="C6C4C0"/>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6C4C0"/>
                      </a:solidFill>
                      <a:prstDash val="solid"/>
                      <a:round/>
                      <a:headEnd type="none" w="med" len="med"/>
                      <a:tailEnd type="none" w="med" len="med"/>
                    </a:lnB>
                    <a:solidFill>
                      <a:srgbClr val="F8F6F1"/>
                    </a:solidFill>
                  </a:tcPr>
                </a:tc>
                <a:extLst>
                  <a:ext uri="{0D108BD9-81ED-4DB2-BD59-A6C34878D82A}">
                    <a16:rowId xmlns:a16="http://schemas.microsoft.com/office/drawing/2014/main" val="10006"/>
                  </a:ext>
                </a:extLst>
              </a:tr>
              <a:tr h="359271">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St. Joe (K–6)</a:t>
                      </a:r>
                      <a:endParaRPr lang="en-US" sz="1300" dirty="0">
                        <a:latin typeface="Nunito Sans" charset="0"/>
                        <a:ea typeface="Nunito Sans" charset="0"/>
                        <a:cs typeface="Nunito Sans" charset="0"/>
                      </a:endParaRPr>
                    </a:p>
                  </a:txBody>
                  <a:tcPr marL="57785" marR="57785" marT="57785" marB="57785">
                    <a:lnL w="0" cap="flat" cmpd="sng" algn="ctr">
                      <a:noFill/>
                    </a:lnL>
                    <a:lnR w="12700" cap="flat" cmpd="sng" algn="ctr">
                      <a:solidFill>
                        <a:srgbClr val="CBCBC8"/>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nSpc>
                          <a:spcPts val="1820"/>
                        </a:lnSpc>
                        <a:buNone/>
                      </a:pPr>
                      <a:r>
                        <a:rPr lang="en-US" sz="1300" dirty="0">
                          <a:solidFill>
                            <a:srgbClr val="1D2B45"/>
                          </a:solidFill>
                          <a:latin typeface="Nunito Sans" pitchFamily="34" charset="0"/>
                          <a:ea typeface="Nunito Sans" pitchFamily="34" charset="-122"/>
                          <a:cs typeface="Nunito Sans" pitchFamily="34" charset="-120"/>
                        </a:rPr>
                        <a:t>[Subjects]</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[__%]</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tc>
                  <a:txBody>
                    <a:bodyPr/>
                    <a:lstStyle/>
                    <a:p>
                      <a:pPr marL="0" indent="0" algn="r">
                        <a:lnSpc>
                          <a:spcPts val="1820"/>
                        </a:lnSpc>
                        <a:buNone/>
                      </a:pPr>
                      <a:r>
                        <a:rPr lang="en-US" sz="1300" dirty="0">
                          <a:solidFill>
                            <a:srgbClr val="1D2B45"/>
                          </a:solidFill>
                          <a:latin typeface="Nunito Sans" pitchFamily="34" charset="0"/>
                          <a:ea typeface="Nunito Sans" pitchFamily="34" charset="-122"/>
                          <a:cs typeface="Nunito Sans" pitchFamily="34" charset="-120"/>
                        </a:rPr>
                        <a:t>[__%]</a:t>
                      </a:r>
                      <a:endParaRPr lang="en-US" sz="1300" dirty="0">
                        <a:latin typeface="Nunito Sans" charset="0"/>
                        <a:ea typeface="Nunito Sans" charset="0"/>
                        <a:cs typeface="Nunito Sans" charset="0"/>
                      </a:endParaRPr>
                    </a:p>
                  </a:txBody>
                  <a:tcPr marL="57785" marR="57785" marT="57785" marB="57785">
                    <a:lnL w="12700" cap="flat" cmpd="sng" algn="ctr">
                      <a:solidFill>
                        <a:srgbClr val="CBCBC8"/>
                      </a:solidFill>
                      <a:prstDash val="solid"/>
                      <a:round/>
                      <a:headEnd type="none" w="med" len="med"/>
                      <a:tailEnd type="none" w="med" len="med"/>
                    </a:lnL>
                    <a:lnR w="12700" cap="flat" cmpd="sng" algn="ctr">
                      <a:solidFill>
                        <a:srgbClr val="CBCBC8"/>
                      </a:solidFill>
                      <a:prstDash val="solid"/>
                      <a:round/>
                      <a:headEnd type="none" w="med" len="med"/>
                      <a:tailEnd type="none" w="med" len="med"/>
                    </a:lnR>
                    <a:lnT w="12700" cap="flat" cmpd="sng" algn="ctr">
                      <a:solidFill>
                        <a:srgbClr val="C6C4C0"/>
                      </a:solidFill>
                      <a:prstDash val="solid"/>
                      <a:round/>
                      <a:headEnd type="none" w="med" len="med"/>
                      <a:tailEnd type="none" w="med" len="med"/>
                    </a:lnT>
                    <a:lnB w="12700" cap="flat" cmpd="sng" algn="ctr">
                      <a:solidFill>
                        <a:srgbClr val="CBCBC8"/>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8" name="Text 5"/>
          <p:cNvSpPr/>
          <p:nvPr/>
        </p:nvSpPr>
        <p:spPr>
          <a:xfrm>
            <a:off x="812800" y="4950520"/>
            <a:ext cx="10883392"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Percent of students scoring </a:t>
            </a:r>
            <a:r>
              <a:rPr lang="en-US" sz="1300" b="1" dirty="0">
                <a:solidFill>
                  <a:srgbClr val="1D2B45"/>
                </a:solidFill>
                <a:latin typeface="Nunito Sans" pitchFamily="34" charset="0"/>
                <a:ea typeface="Nunito Sans" pitchFamily="34" charset="-122"/>
                <a:cs typeface="Nunito Sans" pitchFamily="34" charset="-120"/>
              </a:rPr>
              <a:t>Level 3 or 4 on ATLAS</a:t>
            </a:r>
            <a:r>
              <a:rPr lang="en-US" sz="1300" dirty="0">
                <a:solidFill>
                  <a:srgbClr val="46505F"/>
                </a:solidFill>
                <a:latin typeface="Nunito Sans" pitchFamily="34" charset="0"/>
                <a:ea typeface="Nunito Sans" pitchFamily="34" charset="-122"/>
                <a:cs typeface="Nunito Sans" pitchFamily="34" charset="-120"/>
              </a:rPr>
              <a:t>. Western Grove's literacy and math goals also use DIBELS and benchmark tests for grades K–2.</a:t>
            </a:r>
            <a:endParaRPr lang="en-US" sz="1300" dirty="0"/>
          </a:p>
        </p:txBody>
      </p:sp>
      <p:sp>
        <p:nvSpPr>
          <p:cNvPr id="9" name="Text 6"/>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2026–27 School Level Improvement Plans (SLIP)</a:t>
            </a:r>
            <a:endParaRPr lang="en-US" sz="1200" dirty="0"/>
          </a:p>
        </p:txBody>
      </p:sp>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HOW WE'LL GET THERE</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Areas of need and our plan to improve</a:t>
            </a:r>
            <a:endParaRPr lang="en-US" sz="3200" dirty="0"/>
          </a:p>
        </p:txBody>
      </p:sp>
      <p:sp>
        <p:nvSpPr>
          <p:cNvPr id="4" name="Shape 2"/>
          <p:cNvSpPr/>
          <p:nvPr/>
        </p:nvSpPr>
        <p:spPr>
          <a:xfrm>
            <a:off x="815975" y="1781076"/>
            <a:ext cx="3384550" cy="2586930"/>
          </a:xfrm>
          <a:prstGeom prst="roundRect">
            <a:avLst>
              <a:gd name="adj" fmla="val 3805"/>
            </a:avLst>
          </a:prstGeom>
          <a:solidFill>
            <a:srgbClr val="FFFEFB"/>
          </a:solidFill>
          <a:ln w="6350">
            <a:solidFill>
              <a:srgbClr val="DCE2E8"/>
            </a:solidFill>
            <a:prstDash val="solid"/>
          </a:ln>
        </p:spPr>
      </p:sp>
      <p:sp>
        <p:nvSpPr>
          <p:cNvPr id="5" name="Text 3"/>
          <p:cNvSpPr/>
          <p:nvPr/>
        </p:nvSpPr>
        <p:spPr>
          <a:xfrm>
            <a:off x="1022350" y="1987451"/>
            <a:ext cx="3060954"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Where we need to grow</a:t>
            </a:r>
            <a:endParaRPr lang="en-US" sz="1600" dirty="0"/>
          </a:p>
        </p:txBody>
      </p:sp>
      <p:sp>
        <p:nvSpPr>
          <p:cNvPr id="6" name="Text 4"/>
          <p:cNvSpPr/>
          <p:nvPr/>
        </p:nvSpPr>
        <p:spPr>
          <a:xfrm>
            <a:off x="1121156" y="2332831"/>
            <a:ext cx="2954528" cy="1625600"/>
          </a:xfrm>
          <a:prstGeom prst="rect">
            <a:avLst/>
          </a:prstGeom>
          <a:noFill/>
          <a:ln/>
        </p:spPr>
        <p:txBody>
          <a:bodyPr wrap="square" lIns="0" tIns="0" rIns="0" bIns="0" rtlCol="0" anchor="t">
            <a:normAutofit/>
          </a:bodyPr>
          <a:lstStyle/>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Math: only 18% of OMHS students at Level 3–4</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Reading: 21% at OMHS; Western Grove grade fell to a D</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Too many students scoring at Level 1</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Chronic absenteeism</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Office discipline referrals</a:t>
            </a:r>
            <a:endParaRPr lang="en-US" sz="1200" dirty="0"/>
          </a:p>
        </p:txBody>
      </p:sp>
      <p:sp>
        <p:nvSpPr>
          <p:cNvPr id="7" name="Shape 5"/>
          <p:cNvSpPr/>
          <p:nvPr/>
        </p:nvSpPr>
        <p:spPr>
          <a:xfrm>
            <a:off x="4410075" y="1781076"/>
            <a:ext cx="3384550" cy="2586930"/>
          </a:xfrm>
          <a:prstGeom prst="roundRect">
            <a:avLst>
              <a:gd name="adj" fmla="val 3805"/>
            </a:avLst>
          </a:prstGeom>
          <a:solidFill>
            <a:srgbClr val="FFFEFB"/>
          </a:solidFill>
          <a:ln w="6350">
            <a:solidFill>
              <a:srgbClr val="DCE2E8"/>
            </a:solidFill>
            <a:prstDash val="solid"/>
          </a:ln>
        </p:spPr>
      </p:sp>
      <p:sp>
        <p:nvSpPr>
          <p:cNvPr id="8" name="Text 6"/>
          <p:cNvSpPr/>
          <p:nvPr/>
        </p:nvSpPr>
        <p:spPr>
          <a:xfrm>
            <a:off x="4616450" y="1987451"/>
            <a:ext cx="3060954"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What we're doing</a:t>
            </a:r>
            <a:endParaRPr lang="en-US" sz="1600" dirty="0"/>
          </a:p>
        </p:txBody>
      </p:sp>
      <p:sp>
        <p:nvSpPr>
          <p:cNvPr id="9" name="Text 7"/>
          <p:cNvSpPr/>
          <p:nvPr/>
        </p:nvSpPr>
        <p:spPr>
          <a:xfrm>
            <a:off x="4715256" y="2332831"/>
            <a:ext cx="2954528" cy="1854200"/>
          </a:xfrm>
          <a:prstGeom prst="rect">
            <a:avLst/>
          </a:prstGeom>
          <a:noFill/>
          <a:ln/>
        </p:spPr>
        <p:txBody>
          <a:bodyPr wrap="square" lIns="0" tIns="0" rIns="0" bIns="0" rtlCol="0" anchor="t">
            <a:normAutofit/>
          </a:bodyPr>
          <a:lstStyle/>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High-quality curriculum taught with fidelity</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Review data after every ATLAS interim</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Tier II and III intervention, reading and math plans</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Training for 100% of teachers</a:t>
            </a:r>
            <a:endParaRPr lang="en-US" sz="1200" dirty="0"/>
          </a:p>
          <a:p>
            <a:pPr marL="155194" indent="-155194" algn="l">
              <a:lnSpc>
                <a:spcPts val="1800"/>
              </a:lnSpc>
              <a:buSzPct val="100000"/>
              <a:buChar char="•"/>
            </a:pPr>
            <a:r>
              <a:rPr lang="en-US" sz="1200" dirty="0">
                <a:solidFill>
                  <a:srgbClr val="46505F"/>
                </a:solidFill>
                <a:latin typeface="Nunito Sans" pitchFamily="34" charset="0"/>
                <a:ea typeface="Nunito Sans" pitchFamily="34" charset="-122"/>
                <a:cs typeface="Nunito Sans" pitchFamily="34" charset="-120"/>
              </a:rPr>
              <a:t>Monthly teacher teams (PLCs) and walkthroughs</a:t>
            </a:r>
            <a:endParaRPr lang="en-US" sz="1200" dirty="0"/>
          </a:p>
        </p:txBody>
      </p:sp>
      <p:sp>
        <p:nvSpPr>
          <p:cNvPr id="10" name="Shape 8"/>
          <p:cNvSpPr/>
          <p:nvPr/>
        </p:nvSpPr>
        <p:spPr>
          <a:xfrm>
            <a:off x="8001000" y="1777901"/>
            <a:ext cx="3378200" cy="2593280"/>
          </a:xfrm>
          <a:prstGeom prst="roundRect">
            <a:avLst>
              <a:gd name="adj" fmla="val 3918"/>
            </a:avLst>
          </a:prstGeom>
          <a:solidFill>
            <a:srgbClr val="1D2B45"/>
          </a:solidFill>
          <a:ln/>
        </p:spPr>
      </p:sp>
      <p:sp>
        <p:nvSpPr>
          <p:cNvPr id="11" name="Text 9"/>
          <p:cNvSpPr/>
          <p:nvPr/>
        </p:nvSpPr>
        <p:spPr>
          <a:xfrm>
            <a:off x="8204200" y="1981101"/>
            <a:ext cx="3060954"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8F6F1"/>
                </a:solidFill>
                <a:latin typeface="Domine" pitchFamily="18" charset="0"/>
                <a:ea typeface="Domine" pitchFamily="18" charset="-122"/>
                <a:cs typeface="Domine" pitchFamily="18" charset="-120"/>
              </a:rPr>
              <a:t>Other 2027 targets</a:t>
            </a:r>
            <a:endParaRPr lang="en-US" sz="1600" dirty="0"/>
          </a:p>
        </p:txBody>
      </p:sp>
      <p:sp>
        <p:nvSpPr>
          <p:cNvPr id="12" name="Text 10"/>
          <p:cNvSpPr/>
          <p:nvPr/>
        </p:nvSpPr>
        <p:spPr>
          <a:xfrm>
            <a:off x="8303006" y="2326481"/>
            <a:ext cx="2954528" cy="1168400"/>
          </a:xfrm>
          <a:prstGeom prst="rect">
            <a:avLst/>
          </a:prstGeom>
          <a:noFill/>
          <a:ln/>
        </p:spPr>
        <p:txBody>
          <a:bodyPr wrap="square" lIns="0" tIns="0" rIns="0" bIns="0" rtlCol="0" anchor="t">
            <a:normAutofit/>
          </a:bodyPr>
          <a:lstStyle/>
          <a:p>
            <a:pPr marL="155194" indent="-155194" algn="l">
              <a:lnSpc>
                <a:spcPts val="1800"/>
              </a:lnSpc>
              <a:buSzPct val="100000"/>
              <a:buChar char="•"/>
            </a:pPr>
            <a:r>
              <a:rPr lang="en-US" sz="1200" dirty="0">
                <a:solidFill>
                  <a:srgbClr val="C9D3E0"/>
                </a:solidFill>
                <a:latin typeface="Nunito Sans" pitchFamily="34" charset="0"/>
                <a:ea typeface="Nunito Sans" pitchFamily="34" charset="-122"/>
                <a:cs typeface="Nunito Sans" pitchFamily="34" charset="-120"/>
              </a:rPr>
              <a:t>100% of identified students get intervention</a:t>
            </a:r>
            <a:endParaRPr lang="en-US" sz="1200" dirty="0"/>
          </a:p>
          <a:p>
            <a:pPr marL="155194" indent="-155194" algn="l">
              <a:lnSpc>
                <a:spcPts val="1800"/>
              </a:lnSpc>
              <a:buSzPct val="100000"/>
              <a:buChar char="•"/>
            </a:pPr>
            <a:r>
              <a:rPr lang="en-US" sz="1200" dirty="0">
                <a:solidFill>
                  <a:srgbClr val="C9D3E0"/>
                </a:solidFill>
                <a:latin typeface="Nunito Sans" pitchFamily="34" charset="0"/>
                <a:ea typeface="Nunito Sans" pitchFamily="34" charset="-122"/>
                <a:cs typeface="Nunito Sans" pitchFamily="34" charset="-120"/>
              </a:rPr>
              <a:t>10% more family participation</a:t>
            </a:r>
            <a:endParaRPr lang="en-US" sz="1200" dirty="0"/>
          </a:p>
          <a:p>
            <a:pPr marL="155194" indent="-155194" algn="l">
              <a:lnSpc>
                <a:spcPts val="1800"/>
              </a:lnSpc>
              <a:buSzPct val="100000"/>
              <a:buChar char="•"/>
            </a:pPr>
            <a:r>
              <a:rPr lang="en-US" sz="1200" dirty="0">
                <a:solidFill>
                  <a:srgbClr val="C9D3E0"/>
                </a:solidFill>
                <a:latin typeface="Nunito Sans" pitchFamily="34" charset="0"/>
                <a:ea typeface="Nunito Sans" pitchFamily="34" charset="-122"/>
                <a:cs typeface="Nunito Sans" pitchFamily="34" charset="-120"/>
              </a:rPr>
              <a:t>5% less chronic absenteeism</a:t>
            </a:r>
            <a:endParaRPr lang="en-US" sz="1200" dirty="0"/>
          </a:p>
          <a:p>
            <a:pPr marL="155194" indent="-155194" algn="l">
              <a:lnSpc>
                <a:spcPts val="1800"/>
              </a:lnSpc>
              <a:buSzPct val="100000"/>
              <a:buChar char="•"/>
            </a:pPr>
            <a:r>
              <a:rPr lang="en-US" sz="1200" dirty="0">
                <a:solidFill>
                  <a:srgbClr val="C9D3E0"/>
                </a:solidFill>
                <a:latin typeface="Nunito Sans" pitchFamily="34" charset="0"/>
                <a:ea typeface="Nunito Sans" pitchFamily="34" charset="-122"/>
                <a:cs typeface="Nunito Sans" pitchFamily="34" charset="-120"/>
              </a:rPr>
              <a:t>10% fewer discipline referrals</a:t>
            </a:r>
            <a:endParaRPr lang="en-US" sz="1200" dirty="0"/>
          </a:p>
        </p:txBody>
      </p:sp>
      <p:sp>
        <p:nvSpPr>
          <p:cNvPr id="13" name="Text 11"/>
          <p:cNvSpPr/>
          <p:nvPr/>
        </p:nvSpPr>
        <p:spPr>
          <a:xfrm>
            <a:off x="812800" y="4599781"/>
            <a:ext cx="1088339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Title I pays for the paraprofessionals, materials and teacher training behind these steps.</a:t>
            </a:r>
            <a:endParaRPr lang="en-US" sz="1300" dirty="0"/>
          </a:p>
        </p:txBody>
      </p:sp>
      <p:sp>
        <p:nvSpPr>
          <p:cNvPr id="14" name="Text 12"/>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Source: 2026–27 School Level Improvement Plans (SLIP)</a:t>
            </a:r>
            <a:endParaRPr lang="en-US" sz="1200" dirty="0"/>
          </a:p>
        </p:txBody>
      </p:sp>
      <p:sp>
        <p:nvSpPr>
          <p:cNvPr id="15" name="Text 13"/>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D2B45"/>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39B4F"/>
          </a:solidFill>
          <a:ln/>
        </p:spPr>
      </p:sp>
      <p:sp>
        <p:nvSpPr>
          <p:cNvPr id="3" name="Text 1"/>
          <p:cNvSpPr/>
          <p:nvPr/>
        </p:nvSpPr>
        <p:spPr>
          <a:xfrm>
            <a:off x="812800" y="2270820"/>
            <a:ext cx="10883392" cy="274241"/>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F2B36B"/>
                </a:solidFill>
                <a:latin typeface="Nunito Sans" pitchFamily="34" charset="0"/>
                <a:ea typeface="Nunito Sans" pitchFamily="34" charset="-122"/>
                <a:cs typeface="Nunito Sans" pitchFamily="34" charset="-120"/>
              </a:rPr>
              <a:t>PART TWO</a:t>
            </a:r>
            <a:endParaRPr lang="en-US" sz="1400" dirty="0"/>
          </a:p>
        </p:txBody>
      </p:sp>
      <p:sp>
        <p:nvSpPr>
          <p:cNvPr id="4" name="Text 2"/>
          <p:cNvSpPr>
            <a:spLocks noGrp="1"/>
          </p:cNvSpPr>
          <p:nvPr>
            <p:ph type="title"/>
          </p:nvPr>
        </p:nvSpPr>
        <p:spPr>
          <a:xfrm>
            <a:off x="812800" y="2722860"/>
            <a:ext cx="10883392" cy="1366441"/>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F8F6F1"/>
                </a:solidFill>
                <a:latin typeface="Domine" pitchFamily="18" charset="0"/>
                <a:ea typeface="Domine" pitchFamily="18" charset="-122"/>
                <a:cs typeface="Domine" pitchFamily="18" charset="-120"/>
              </a:rPr>
              <a:t>Other federal programs that support our students</a:t>
            </a:r>
            <a:endParaRPr lang="en-US" sz="4800" dirty="0"/>
          </a:p>
        </p:txBody>
      </p:sp>
      <p:sp>
        <p:nvSpPr>
          <p:cNvPr id="5" name="Text 3"/>
          <p:cNvSpPr/>
          <p:nvPr/>
        </p:nvSpPr>
        <p:spPr>
          <a:xfrm>
            <a:off x="812800" y="4267101"/>
            <a:ext cx="10883392" cy="345380"/>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C9D3E0"/>
                </a:solidFill>
                <a:latin typeface="Nunito Sans" pitchFamily="34" charset="0"/>
                <a:ea typeface="Nunito Sans" pitchFamily="34" charset="-122"/>
                <a:cs typeface="Nunito Sans" pitchFamily="34" charset="-120"/>
              </a:rPr>
              <a:t>Title I is one of several federal grants we coordinate to meet the needs of every learner.</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FEDERAL PROGRAMS</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Teachers, enrichment and rural schools</a:t>
            </a:r>
            <a:endParaRPr lang="en-US" sz="3200" dirty="0"/>
          </a:p>
        </p:txBody>
      </p:sp>
      <p:sp>
        <p:nvSpPr>
          <p:cNvPr id="4" name="Shape 2"/>
          <p:cNvSpPr/>
          <p:nvPr/>
        </p:nvSpPr>
        <p:spPr>
          <a:xfrm>
            <a:off x="815975" y="1857276"/>
            <a:ext cx="3380284" cy="2931914"/>
          </a:xfrm>
          <a:prstGeom prst="roundRect">
            <a:avLst>
              <a:gd name="adj" fmla="val 3357"/>
            </a:avLst>
          </a:prstGeom>
          <a:solidFill>
            <a:srgbClr val="FFFEFB"/>
          </a:solidFill>
          <a:ln w="6350">
            <a:solidFill>
              <a:srgbClr val="DCE2E8"/>
            </a:solidFill>
            <a:prstDash val="solid"/>
          </a:ln>
        </p:spPr>
      </p:sp>
      <p:sp>
        <p:nvSpPr>
          <p:cNvPr id="5" name="Text 3"/>
          <p:cNvSpPr/>
          <p:nvPr/>
        </p:nvSpPr>
        <p:spPr>
          <a:xfrm>
            <a:off x="1073150" y="2114451"/>
            <a:ext cx="295191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541A"/>
                </a:solidFill>
                <a:latin typeface="Nunito Sans" pitchFamily="34" charset="0"/>
                <a:ea typeface="Nunito Sans" pitchFamily="34" charset="-122"/>
                <a:cs typeface="Nunito Sans" pitchFamily="34" charset="-120"/>
              </a:rPr>
              <a:t>TITLE II, PART A</a:t>
            </a:r>
            <a:endParaRPr lang="en-US" sz="1200" dirty="0"/>
          </a:p>
        </p:txBody>
      </p:sp>
      <p:sp>
        <p:nvSpPr>
          <p:cNvPr id="6" name="Text 4"/>
          <p:cNvSpPr/>
          <p:nvPr/>
        </p:nvSpPr>
        <p:spPr>
          <a:xfrm>
            <a:off x="1073150" y="2429371"/>
            <a:ext cx="2951912"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Effective Instruction</a:t>
            </a:r>
            <a:endParaRPr lang="en-US" sz="1800" dirty="0"/>
          </a:p>
        </p:txBody>
      </p:sp>
      <p:sp>
        <p:nvSpPr>
          <p:cNvPr id="7" name="Text 5"/>
          <p:cNvSpPr/>
          <p:nvPr/>
        </p:nvSpPr>
        <p:spPr>
          <a:xfrm>
            <a:off x="1073150" y="2805212"/>
            <a:ext cx="2951912" cy="452041"/>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1D2B45"/>
                </a:solidFill>
                <a:latin typeface="Domine" pitchFamily="18" charset="0"/>
                <a:ea typeface="Domine" pitchFamily="18" charset="-122"/>
                <a:cs typeface="Domine" pitchFamily="18" charset="-120"/>
              </a:rPr>
              <a:t>$53,024</a:t>
            </a:r>
            <a:endParaRPr lang="en-US" sz="2400" dirty="0"/>
          </a:p>
        </p:txBody>
      </p:sp>
      <p:sp>
        <p:nvSpPr>
          <p:cNvPr id="8" name="Text 6"/>
          <p:cNvSpPr/>
          <p:nvPr/>
        </p:nvSpPr>
        <p:spPr>
          <a:xfrm>
            <a:off x="1073150" y="3333452"/>
            <a:ext cx="295191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Conferences and workshops, on-site trainers and related travel for teachers and staff</a:t>
            </a:r>
            <a:endParaRPr lang="en-US" sz="1300" dirty="0"/>
          </a:p>
        </p:txBody>
      </p:sp>
      <p:sp>
        <p:nvSpPr>
          <p:cNvPr id="9" name="Shape 7"/>
          <p:cNvSpPr/>
          <p:nvPr/>
        </p:nvSpPr>
        <p:spPr>
          <a:xfrm>
            <a:off x="4405809" y="1857276"/>
            <a:ext cx="3380383" cy="2931914"/>
          </a:xfrm>
          <a:prstGeom prst="roundRect">
            <a:avLst>
              <a:gd name="adj" fmla="val 3357"/>
            </a:avLst>
          </a:prstGeom>
          <a:solidFill>
            <a:srgbClr val="FFFEFB"/>
          </a:solidFill>
          <a:ln w="6350">
            <a:solidFill>
              <a:srgbClr val="DCE2E8"/>
            </a:solidFill>
            <a:prstDash val="solid"/>
          </a:ln>
        </p:spPr>
      </p:sp>
      <p:sp>
        <p:nvSpPr>
          <p:cNvPr id="10" name="Text 8"/>
          <p:cNvSpPr/>
          <p:nvPr/>
        </p:nvSpPr>
        <p:spPr>
          <a:xfrm>
            <a:off x="4662984" y="2114451"/>
            <a:ext cx="2952014"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541A"/>
                </a:solidFill>
                <a:latin typeface="Nunito Sans" pitchFamily="34" charset="0"/>
                <a:ea typeface="Nunito Sans" pitchFamily="34" charset="-122"/>
                <a:cs typeface="Nunito Sans" pitchFamily="34" charset="-120"/>
              </a:rPr>
              <a:t>TITLE IV, PART A</a:t>
            </a:r>
            <a:endParaRPr lang="en-US" sz="1200" dirty="0"/>
          </a:p>
        </p:txBody>
      </p:sp>
      <p:sp>
        <p:nvSpPr>
          <p:cNvPr id="11" name="Text 9"/>
          <p:cNvSpPr/>
          <p:nvPr/>
        </p:nvSpPr>
        <p:spPr>
          <a:xfrm>
            <a:off x="4662984" y="2429371"/>
            <a:ext cx="2952014" cy="57388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Student Support &amp; Enrichment</a:t>
            </a:r>
            <a:endParaRPr lang="en-US" sz="1800" dirty="0"/>
          </a:p>
        </p:txBody>
      </p:sp>
      <p:sp>
        <p:nvSpPr>
          <p:cNvPr id="12" name="Text 10"/>
          <p:cNvSpPr/>
          <p:nvPr/>
        </p:nvSpPr>
        <p:spPr>
          <a:xfrm>
            <a:off x="4662984" y="3079452"/>
            <a:ext cx="2952014" cy="452041"/>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1D2B45"/>
                </a:solidFill>
                <a:latin typeface="Domine" pitchFamily="18" charset="0"/>
                <a:ea typeface="Domine" pitchFamily="18" charset="-122"/>
                <a:cs typeface="Domine" pitchFamily="18" charset="-120"/>
              </a:rPr>
              <a:t>$24,631</a:t>
            </a:r>
            <a:endParaRPr lang="en-US" sz="2400" dirty="0"/>
          </a:p>
        </p:txBody>
      </p:sp>
      <p:sp>
        <p:nvSpPr>
          <p:cNvPr id="13" name="Text 11"/>
          <p:cNvSpPr/>
          <p:nvPr/>
        </p:nvSpPr>
        <p:spPr>
          <a:xfrm>
            <a:off x="4662984" y="3607693"/>
            <a:ext cx="2952014" cy="94972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Dual-enrollment tuition, STEM kits, drug education, attendance and anti-bullying programs, digital learning tools</a:t>
            </a:r>
            <a:endParaRPr lang="en-US" sz="1300" dirty="0"/>
          </a:p>
        </p:txBody>
      </p:sp>
      <p:sp>
        <p:nvSpPr>
          <p:cNvPr id="14" name="Shape 12"/>
          <p:cNvSpPr/>
          <p:nvPr/>
        </p:nvSpPr>
        <p:spPr>
          <a:xfrm>
            <a:off x="7995741" y="1857276"/>
            <a:ext cx="3380284" cy="2931914"/>
          </a:xfrm>
          <a:prstGeom prst="roundRect">
            <a:avLst>
              <a:gd name="adj" fmla="val 3357"/>
            </a:avLst>
          </a:prstGeom>
          <a:solidFill>
            <a:srgbClr val="FFFEFB"/>
          </a:solidFill>
          <a:ln w="6350">
            <a:solidFill>
              <a:srgbClr val="DCE2E8"/>
            </a:solidFill>
            <a:prstDash val="solid"/>
          </a:ln>
        </p:spPr>
      </p:sp>
      <p:sp>
        <p:nvSpPr>
          <p:cNvPr id="15" name="Text 13"/>
          <p:cNvSpPr/>
          <p:nvPr/>
        </p:nvSpPr>
        <p:spPr>
          <a:xfrm>
            <a:off x="8252916" y="2114451"/>
            <a:ext cx="295191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541A"/>
                </a:solidFill>
                <a:latin typeface="Nunito Sans" pitchFamily="34" charset="0"/>
                <a:ea typeface="Nunito Sans" pitchFamily="34" charset="-122"/>
                <a:cs typeface="Nunito Sans" pitchFamily="34" charset="-120"/>
              </a:rPr>
              <a:t>TITLE V, PART B</a:t>
            </a:r>
            <a:endParaRPr lang="en-US" sz="1200" dirty="0"/>
          </a:p>
        </p:txBody>
      </p:sp>
      <p:sp>
        <p:nvSpPr>
          <p:cNvPr id="16" name="Text 14"/>
          <p:cNvSpPr/>
          <p:nvPr/>
        </p:nvSpPr>
        <p:spPr>
          <a:xfrm>
            <a:off x="8252916" y="2429371"/>
            <a:ext cx="2951912" cy="57388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D2B45"/>
                </a:solidFill>
                <a:latin typeface="Domine" pitchFamily="18" charset="0"/>
                <a:ea typeface="Domine" pitchFamily="18" charset="-122"/>
                <a:cs typeface="Domine" pitchFamily="18" charset="-120"/>
              </a:rPr>
              <a:t>Rural &amp; Low-Income Schools</a:t>
            </a:r>
            <a:endParaRPr lang="en-US" sz="1800" dirty="0"/>
          </a:p>
        </p:txBody>
      </p:sp>
      <p:sp>
        <p:nvSpPr>
          <p:cNvPr id="17" name="Text 15"/>
          <p:cNvSpPr/>
          <p:nvPr/>
        </p:nvSpPr>
        <p:spPr>
          <a:xfrm>
            <a:off x="8252916" y="3079452"/>
            <a:ext cx="2951912" cy="452041"/>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1D2B45"/>
                </a:solidFill>
                <a:latin typeface="Domine" pitchFamily="18" charset="0"/>
                <a:ea typeface="Domine" pitchFamily="18" charset="-122"/>
                <a:cs typeface="Domine" pitchFamily="18" charset="-120"/>
              </a:rPr>
              <a:t>$18,237</a:t>
            </a:r>
            <a:endParaRPr lang="en-US" sz="2400" dirty="0"/>
          </a:p>
        </p:txBody>
      </p:sp>
      <p:sp>
        <p:nvSpPr>
          <p:cNvPr id="18" name="Text 16"/>
          <p:cNvSpPr/>
          <p:nvPr/>
        </p:nvSpPr>
        <p:spPr>
          <a:xfrm>
            <a:off x="8252916" y="3607693"/>
            <a:ext cx="2951912"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Library books, student devices and technology supplies at all three schools</a:t>
            </a:r>
            <a:endParaRPr lang="en-US" sz="1300" dirty="0"/>
          </a:p>
        </p:txBody>
      </p:sp>
      <p:sp>
        <p:nvSpPr>
          <p:cNvPr id="19" name="Text 17"/>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Preliminary budget, rounded to the nearest dollar</a:t>
            </a:r>
            <a:endParaRPr lang="en-US" sz="1200" dirty="0"/>
          </a:p>
        </p:txBody>
      </p:sp>
      <p:sp>
        <p:nvSpPr>
          <p:cNvPr id="20" name="Text 18"/>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FEDERAL PROGRAMS</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Support for students with specific needs</a:t>
            </a:r>
            <a:endParaRPr lang="en-US" sz="3200" dirty="0"/>
          </a:p>
        </p:txBody>
      </p:sp>
      <p:sp>
        <p:nvSpPr>
          <p:cNvPr id="4" name="Shape 2"/>
          <p:cNvSpPr/>
          <p:nvPr/>
        </p:nvSpPr>
        <p:spPr>
          <a:xfrm>
            <a:off x="815975" y="1857276"/>
            <a:ext cx="5175250" cy="3310731"/>
          </a:xfrm>
          <a:prstGeom prst="roundRect">
            <a:avLst>
              <a:gd name="adj" fmla="val 2973"/>
            </a:avLst>
          </a:prstGeom>
          <a:solidFill>
            <a:srgbClr val="FFFEFB"/>
          </a:solidFill>
          <a:ln w="6350">
            <a:solidFill>
              <a:srgbClr val="DCE2E8"/>
            </a:solidFill>
            <a:prstDash val="solid"/>
          </a:ln>
        </p:spPr>
      </p:sp>
      <p:sp>
        <p:nvSpPr>
          <p:cNvPr id="5" name="Text 3"/>
          <p:cNvSpPr/>
          <p:nvPr/>
        </p:nvSpPr>
        <p:spPr>
          <a:xfrm>
            <a:off x="1098550" y="2139851"/>
            <a:ext cx="474840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541A"/>
                </a:solidFill>
                <a:latin typeface="Nunito Sans" pitchFamily="34" charset="0"/>
                <a:ea typeface="Nunito Sans" pitchFamily="34" charset="-122"/>
                <a:cs typeface="Nunito Sans" pitchFamily="34" charset="-120"/>
              </a:rPr>
              <a:t>MCKINNEY-VENTO</a:t>
            </a:r>
            <a:endParaRPr lang="en-US" sz="1200" dirty="0"/>
          </a:p>
        </p:txBody>
      </p:sp>
      <p:sp>
        <p:nvSpPr>
          <p:cNvPr id="6" name="Text 4"/>
          <p:cNvSpPr/>
          <p:nvPr/>
        </p:nvSpPr>
        <p:spPr>
          <a:xfrm>
            <a:off x="1098550" y="2480171"/>
            <a:ext cx="4748403" cy="6350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Students experiencing homelessness</a:t>
            </a:r>
            <a:endParaRPr lang="en-US" sz="2000" dirty="0"/>
          </a:p>
        </p:txBody>
      </p:sp>
      <p:sp>
        <p:nvSpPr>
          <p:cNvPr id="7" name="Text 5"/>
          <p:cNvSpPr/>
          <p:nvPr/>
        </p:nvSpPr>
        <p:spPr>
          <a:xfrm>
            <a:off x="1098550" y="3216771"/>
            <a:ext cx="474840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F"/>
                </a:solidFill>
                <a:latin typeface="Nunito Sans" pitchFamily="34" charset="0"/>
                <a:ea typeface="Nunito Sans" pitchFamily="34" charset="-122"/>
                <a:cs typeface="Nunito Sans" pitchFamily="34" charset="-120"/>
              </a:rPr>
              <a:t>Immediate enrollment, transportation to the school of origin, and needed supports. </a:t>
            </a:r>
            <a:r>
              <a:rPr lang="en-US" sz="1500" b="1" dirty="0">
                <a:solidFill>
                  <a:srgbClr val="1D2B45"/>
                </a:solidFill>
                <a:latin typeface="Nunito Sans" pitchFamily="34" charset="0"/>
                <a:ea typeface="Nunito Sans" pitchFamily="34" charset="-122"/>
                <a:cs typeface="Nunito Sans" pitchFamily="34" charset="-120"/>
              </a:rPr>
              <a:t>$3,300</a:t>
            </a:r>
            <a:r>
              <a:rPr lang="en-US" sz="1500" dirty="0">
                <a:solidFill>
                  <a:srgbClr val="46505F"/>
                </a:solidFill>
                <a:latin typeface="Nunito Sans" pitchFamily="34" charset="0"/>
                <a:ea typeface="Nunito Sans" pitchFamily="34" charset="-122"/>
                <a:cs typeface="Nunito Sans" pitchFamily="34" charset="-120"/>
              </a:rPr>
              <a:t> of Title I is set aside for supplies and services.</a:t>
            </a:r>
            <a:endParaRPr lang="en-US" sz="1500" dirty="0"/>
          </a:p>
        </p:txBody>
      </p:sp>
      <p:sp>
        <p:nvSpPr>
          <p:cNvPr id="8" name="Shape 6"/>
          <p:cNvSpPr/>
          <p:nvPr/>
        </p:nvSpPr>
        <p:spPr>
          <a:xfrm>
            <a:off x="1098550" y="4143871"/>
            <a:ext cx="4610100" cy="741561"/>
          </a:xfrm>
          <a:prstGeom prst="roundRect">
            <a:avLst>
              <a:gd name="adj" fmla="val 6850"/>
            </a:avLst>
          </a:prstGeom>
          <a:solidFill>
            <a:srgbClr val="EBF0F3"/>
          </a:solidFill>
          <a:ln/>
        </p:spPr>
      </p:sp>
      <p:sp>
        <p:nvSpPr>
          <p:cNvPr id="9" name="Text 7"/>
          <p:cNvSpPr/>
          <p:nvPr/>
        </p:nvSpPr>
        <p:spPr>
          <a:xfrm>
            <a:off x="1250950" y="4270871"/>
            <a:ext cx="4434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541A"/>
                </a:solidFill>
                <a:latin typeface="Nunito Sans" pitchFamily="34" charset="0"/>
                <a:ea typeface="Nunito Sans" pitchFamily="34" charset="-122"/>
                <a:cs typeface="Nunito Sans" pitchFamily="34" charset="-120"/>
              </a:rPr>
              <a:t>Homeless liaison</a:t>
            </a:r>
            <a:endParaRPr lang="en-US" sz="1200" dirty="0"/>
          </a:p>
        </p:txBody>
      </p:sp>
      <p:sp>
        <p:nvSpPr>
          <p:cNvPr id="10" name="Text 8"/>
          <p:cNvSpPr/>
          <p:nvPr/>
        </p:nvSpPr>
        <p:spPr>
          <a:xfrm>
            <a:off x="1250950" y="4509591"/>
            <a:ext cx="4434459"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D2B45"/>
                </a:solidFill>
                <a:latin typeface="Nunito Sans" pitchFamily="34" charset="0"/>
                <a:ea typeface="Nunito Sans" pitchFamily="34" charset="-122"/>
                <a:cs typeface="Nunito Sans" pitchFamily="34" charset="-120"/>
              </a:rPr>
              <a:t>Tracy Grinder, St. Joe campus</a:t>
            </a:r>
            <a:endParaRPr lang="en-US" sz="1400" dirty="0"/>
          </a:p>
        </p:txBody>
      </p:sp>
      <p:sp>
        <p:nvSpPr>
          <p:cNvPr id="11" name="Shape 9"/>
          <p:cNvSpPr/>
          <p:nvPr/>
        </p:nvSpPr>
        <p:spPr>
          <a:xfrm>
            <a:off x="6200775" y="1857276"/>
            <a:ext cx="5175250" cy="3310731"/>
          </a:xfrm>
          <a:prstGeom prst="roundRect">
            <a:avLst>
              <a:gd name="adj" fmla="val 2973"/>
            </a:avLst>
          </a:prstGeom>
          <a:solidFill>
            <a:srgbClr val="FFFEFB"/>
          </a:solidFill>
          <a:ln w="6350">
            <a:solidFill>
              <a:srgbClr val="DCE2E8"/>
            </a:solidFill>
            <a:prstDash val="solid"/>
          </a:ln>
        </p:spPr>
      </p:sp>
      <p:sp>
        <p:nvSpPr>
          <p:cNvPr id="12" name="Text 10"/>
          <p:cNvSpPr/>
          <p:nvPr/>
        </p:nvSpPr>
        <p:spPr>
          <a:xfrm>
            <a:off x="6483350" y="2139851"/>
            <a:ext cx="474840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A8541A"/>
                </a:solidFill>
                <a:latin typeface="Nunito Sans" pitchFamily="34" charset="0"/>
                <a:ea typeface="Nunito Sans" pitchFamily="34" charset="-122"/>
                <a:cs typeface="Nunito Sans" pitchFamily="34" charset="-120"/>
              </a:rPr>
              <a:t>TITLE I · FOSTER CARE</a:t>
            </a:r>
            <a:endParaRPr lang="en-US" sz="1200" dirty="0"/>
          </a:p>
        </p:txBody>
      </p:sp>
      <p:sp>
        <p:nvSpPr>
          <p:cNvPr id="13" name="Text 11"/>
          <p:cNvSpPr/>
          <p:nvPr/>
        </p:nvSpPr>
        <p:spPr>
          <a:xfrm>
            <a:off x="6483350" y="2480171"/>
            <a:ext cx="4748403"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D2B45"/>
                </a:solidFill>
                <a:latin typeface="Domine" pitchFamily="18" charset="0"/>
                <a:ea typeface="Domine" pitchFamily="18" charset="-122"/>
                <a:cs typeface="Domine" pitchFamily="18" charset="-120"/>
              </a:rPr>
              <a:t>Students in foster care</a:t>
            </a:r>
            <a:endParaRPr lang="en-US" sz="2000" dirty="0"/>
          </a:p>
        </p:txBody>
      </p:sp>
      <p:sp>
        <p:nvSpPr>
          <p:cNvPr id="14" name="Text 12"/>
          <p:cNvSpPr/>
          <p:nvPr/>
        </p:nvSpPr>
        <p:spPr>
          <a:xfrm>
            <a:off x="6483350" y="2911971"/>
            <a:ext cx="4748403"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6505F"/>
                </a:solidFill>
                <a:latin typeface="Nunito Sans" pitchFamily="34" charset="0"/>
                <a:ea typeface="Nunito Sans" pitchFamily="34" charset="-122"/>
                <a:cs typeface="Nunito Sans" pitchFamily="34" charset="-120"/>
              </a:rPr>
              <a:t>Educational stability, including staying in the school of origin when it is in the child's best interest.</a:t>
            </a:r>
            <a:endParaRPr lang="en-US" sz="1500" dirty="0"/>
          </a:p>
        </p:txBody>
      </p:sp>
      <p:sp>
        <p:nvSpPr>
          <p:cNvPr id="15" name="Shape 13"/>
          <p:cNvSpPr/>
          <p:nvPr/>
        </p:nvSpPr>
        <p:spPr>
          <a:xfrm>
            <a:off x="6483350" y="3572371"/>
            <a:ext cx="4610100" cy="1015802"/>
          </a:xfrm>
          <a:prstGeom prst="roundRect">
            <a:avLst>
              <a:gd name="adj" fmla="val 5001"/>
            </a:avLst>
          </a:prstGeom>
          <a:solidFill>
            <a:srgbClr val="EBF0F3"/>
          </a:solidFill>
          <a:ln/>
        </p:spPr>
      </p:sp>
      <p:sp>
        <p:nvSpPr>
          <p:cNvPr id="16" name="Text 14"/>
          <p:cNvSpPr/>
          <p:nvPr/>
        </p:nvSpPr>
        <p:spPr>
          <a:xfrm>
            <a:off x="6635750" y="3699371"/>
            <a:ext cx="4434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541A"/>
                </a:solidFill>
                <a:latin typeface="Nunito Sans" pitchFamily="34" charset="0"/>
                <a:ea typeface="Nunito Sans" pitchFamily="34" charset="-122"/>
                <a:cs typeface="Nunito Sans" pitchFamily="34" charset="-120"/>
              </a:rPr>
              <a:t>School counselors</a:t>
            </a:r>
            <a:endParaRPr lang="en-US" sz="1200" dirty="0"/>
          </a:p>
        </p:txBody>
      </p:sp>
      <p:sp>
        <p:nvSpPr>
          <p:cNvPr id="17" name="Text 15"/>
          <p:cNvSpPr/>
          <p:nvPr/>
        </p:nvSpPr>
        <p:spPr>
          <a:xfrm>
            <a:off x="6635750" y="3938091"/>
            <a:ext cx="4434459"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D2B45"/>
                </a:solidFill>
                <a:latin typeface="Nunito Sans" pitchFamily="34" charset="0"/>
                <a:ea typeface="Nunito Sans" pitchFamily="34" charset="-122"/>
                <a:cs typeface="Nunito Sans" pitchFamily="34" charset="-120"/>
              </a:rPr>
              <a:t>Lori Henthorne, Ozark Mountain High School</a:t>
            </a:r>
            <a:endParaRPr lang="en-US" sz="1400" dirty="0"/>
          </a:p>
        </p:txBody>
      </p:sp>
      <p:sp>
        <p:nvSpPr>
          <p:cNvPr id="18" name="Text 16"/>
          <p:cNvSpPr/>
          <p:nvPr/>
        </p:nvSpPr>
        <p:spPr>
          <a:xfrm>
            <a:off x="6635750" y="4212332"/>
            <a:ext cx="4434459"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D2B45"/>
                </a:solidFill>
                <a:latin typeface="Nunito Sans" pitchFamily="34" charset="0"/>
                <a:ea typeface="Nunito Sans" pitchFamily="34" charset="-122"/>
                <a:cs typeface="Nunito Sans" pitchFamily="34" charset="-120"/>
              </a:rPr>
              <a:t>Britney Poyner, St. Joe and Western Grove</a:t>
            </a:r>
            <a:endParaRPr lang="en-US" sz="1400" dirty="0"/>
          </a:p>
        </p:txBody>
      </p:sp>
      <p:sp>
        <p:nvSpPr>
          <p:cNvPr id="19" name="Text 17"/>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Annual Title I &amp; Federal Programs Meeting</a:t>
            </a:r>
            <a:endParaRPr lang="en-US" sz="1200" dirty="0"/>
          </a:p>
        </p:txBody>
      </p:sp>
      <p:sp>
        <p:nvSpPr>
          <p:cNvPr id="20" name="Text 18"/>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BF0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GET INVOLVED</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Ways to partner with our school</a:t>
            </a:r>
            <a:endParaRPr lang="en-US" sz="3200" dirty="0"/>
          </a:p>
        </p:txBody>
      </p:sp>
      <p:sp>
        <p:nvSpPr>
          <p:cNvPr id="4" name="Shape 2"/>
          <p:cNvSpPr/>
          <p:nvPr/>
        </p:nvSpPr>
        <p:spPr>
          <a:xfrm>
            <a:off x="815975" y="1857276"/>
            <a:ext cx="3397250" cy="1677491"/>
          </a:xfrm>
          <a:prstGeom prst="roundRect">
            <a:avLst>
              <a:gd name="adj" fmla="val 5867"/>
            </a:avLst>
          </a:prstGeom>
          <a:solidFill>
            <a:srgbClr val="FFFEFB"/>
          </a:solidFill>
          <a:ln w="6350">
            <a:solidFill>
              <a:srgbClr val="DCE2E8"/>
            </a:solidFill>
            <a:prstDash val="solid"/>
          </a:ln>
        </p:spPr>
      </p:sp>
      <p:pic>
        <p:nvPicPr>
          <p:cNvPr id="5" name="Image 0" descr="Users"/>
          <p:cNvPicPr>
            <a:picLocks noChangeAspect="1"/>
          </p:cNvPicPr>
          <p:nvPr/>
        </p:nvPicPr>
        <p:blipFill>
          <a:blip r:embed="rId3"/>
          <a:srcRect/>
          <a:stretch/>
        </p:blipFill>
        <p:spPr>
          <a:xfrm>
            <a:off x="1047750" y="2089051"/>
            <a:ext cx="330200" cy="330200"/>
          </a:xfrm>
          <a:prstGeom prst="rect">
            <a:avLst/>
          </a:prstGeom>
        </p:spPr>
      </p:pic>
      <p:sp>
        <p:nvSpPr>
          <p:cNvPr id="6" name="Text 3"/>
          <p:cNvSpPr/>
          <p:nvPr/>
        </p:nvSpPr>
        <p:spPr>
          <a:xfrm>
            <a:off x="1047750" y="2508151"/>
            <a:ext cx="3021711"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Join a committee</a:t>
            </a:r>
            <a:endParaRPr lang="en-US" sz="1600" dirty="0"/>
          </a:p>
        </p:txBody>
      </p:sp>
      <p:sp>
        <p:nvSpPr>
          <p:cNvPr id="7" name="Text 4"/>
          <p:cNvSpPr/>
          <p:nvPr/>
        </p:nvSpPr>
        <p:spPr>
          <a:xfrm>
            <a:off x="1047750" y="2840831"/>
            <a:ext cx="302171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Help write your school's engagement plan</a:t>
            </a:r>
            <a:endParaRPr lang="en-US" sz="1300" dirty="0"/>
          </a:p>
        </p:txBody>
      </p:sp>
      <p:sp>
        <p:nvSpPr>
          <p:cNvPr id="8" name="Shape 5"/>
          <p:cNvSpPr/>
          <p:nvPr/>
        </p:nvSpPr>
        <p:spPr>
          <a:xfrm>
            <a:off x="4397375" y="1857276"/>
            <a:ext cx="3397250" cy="1677491"/>
          </a:xfrm>
          <a:prstGeom prst="roundRect">
            <a:avLst>
              <a:gd name="adj" fmla="val 5867"/>
            </a:avLst>
          </a:prstGeom>
          <a:solidFill>
            <a:srgbClr val="FFFEFB"/>
          </a:solidFill>
          <a:ln w="6350">
            <a:solidFill>
              <a:srgbClr val="DCE2E8"/>
            </a:solidFill>
            <a:prstDash val="solid"/>
          </a:ln>
        </p:spPr>
      </p:sp>
      <p:pic>
        <p:nvPicPr>
          <p:cNvPr id="9" name="Image 1" descr="Star"/>
          <p:cNvPicPr>
            <a:picLocks noChangeAspect="1"/>
          </p:cNvPicPr>
          <p:nvPr/>
        </p:nvPicPr>
        <p:blipFill>
          <a:blip r:embed="rId4"/>
          <a:srcRect/>
          <a:stretch/>
        </p:blipFill>
        <p:spPr>
          <a:xfrm>
            <a:off x="4629150" y="2089051"/>
            <a:ext cx="330200" cy="330200"/>
          </a:xfrm>
          <a:prstGeom prst="rect">
            <a:avLst/>
          </a:prstGeom>
        </p:spPr>
      </p:pic>
      <p:sp>
        <p:nvSpPr>
          <p:cNvPr id="10" name="Text 6"/>
          <p:cNvSpPr/>
          <p:nvPr/>
        </p:nvSpPr>
        <p:spPr>
          <a:xfrm>
            <a:off x="4629150" y="2508151"/>
            <a:ext cx="3021711"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Attend family events</a:t>
            </a:r>
            <a:endParaRPr lang="en-US" sz="1600" dirty="0"/>
          </a:p>
        </p:txBody>
      </p:sp>
      <p:sp>
        <p:nvSpPr>
          <p:cNvPr id="11" name="Text 7"/>
          <p:cNvSpPr/>
          <p:nvPr/>
        </p:nvSpPr>
        <p:spPr>
          <a:xfrm>
            <a:off x="4629150" y="2840831"/>
            <a:ext cx="302171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Family nights, Open House, conferences</a:t>
            </a:r>
            <a:endParaRPr lang="en-US" sz="1300" dirty="0"/>
          </a:p>
        </p:txBody>
      </p:sp>
      <p:sp>
        <p:nvSpPr>
          <p:cNvPr id="12" name="Shape 8"/>
          <p:cNvSpPr/>
          <p:nvPr/>
        </p:nvSpPr>
        <p:spPr>
          <a:xfrm>
            <a:off x="7978775" y="1857276"/>
            <a:ext cx="3397250" cy="1677491"/>
          </a:xfrm>
          <a:prstGeom prst="roundRect">
            <a:avLst>
              <a:gd name="adj" fmla="val 5867"/>
            </a:avLst>
          </a:prstGeom>
          <a:solidFill>
            <a:srgbClr val="FFFEFB"/>
          </a:solidFill>
          <a:ln w="6350">
            <a:solidFill>
              <a:srgbClr val="DCE2E8"/>
            </a:solidFill>
            <a:prstDash val="solid"/>
          </a:ln>
        </p:spPr>
      </p:sp>
      <p:pic>
        <p:nvPicPr>
          <p:cNvPr id="13" name="Image 2" descr="ThumbsUp"/>
          <p:cNvPicPr>
            <a:picLocks noChangeAspect="1"/>
          </p:cNvPicPr>
          <p:nvPr/>
        </p:nvPicPr>
        <p:blipFill>
          <a:blip r:embed="rId5"/>
          <a:srcRect/>
          <a:stretch/>
        </p:blipFill>
        <p:spPr>
          <a:xfrm>
            <a:off x="8210550" y="2089051"/>
            <a:ext cx="330200" cy="330200"/>
          </a:xfrm>
          <a:prstGeom prst="rect">
            <a:avLst/>
          </a:prstGeom>
        </p:spPr>
      </p:pic>
      <p:sp>
        <p:nvSpPr>
          <p:cNvPr id="14" name="Text 9"/>
          <p:cNvSpPr/>
          <p:nvPr/>
        </p:nvSpPr>
        <p:spPr>
          <a:xfrm>
            <a:off x="8210550" y="2508151"/>
            <a:ext cx="3021711"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Volunteer</a:t>
            </a:r>
            <a:endParaRPr lang="en-US" sz="1600" dirty="0"/>
          </a:p>
        </p:txBody>
      </p:sp>
      <p:sp>
        <p:nvSpPr>
          <p:cNvPr id="15" name="Text 10"/>
          <p:cNvSpPr/>
          <p:nvPr/>
        </p:nvSpPr>
        <p:spPr>
          <a:xfrm>
            <a:off x="8210550" y="2840831"/>
            <a:ext cx="3021711"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Teacher helper, buddy reader, tutoring</a:t>
            </a:r>
            <a:endParaRPr lang="en-US" sz="1300" dirty="0"/>
          </a:p>
        </p:txBody>
      </p:sp>
      <p:sp>
        <p:nvSpPr>
          <p:cNvPr id="16" name="Shape 11"/>
          <p:cNvSpPr/>
          <p:nvPr/>
        </p:nvSpPr>
        <p:spPr>
          <a:xfrm>
            <a:off x="815975" y="3718917"/>
            <a:ext cx="3397250" cy="1677491"/>
          </a:xfrm>
          <a:prstGeom prst="roundRect">
            <a:avLst>
              <a:gd name="adj" fmla="val 5867"/>
            </a:avLst>
          </a:prstGeom>
          <a:solidFill>
            <a:srgbClr val="FFFEFB"/>
          </a:solidFill>
          <a:ln w="6350">
            <a:solidFill>
              <a:srgbClr val="DCE2E8"/>
            </a:solidFill>
            <a:prstDash val="solid"/>
          </a:ln>
        </p:spPr>
      </p:sp>
      <p:pic>
        <p:nvPicPr>
          <p:cNvPr id="17" name="Image 3" descr="CheckCircle"/>
          <p:cNvPicPr>
            <a:picLocks noChangeAspect="1"/>
          </p:cNvPicPr>
          <p:nvPr/>
        </p:nvPicPr>
        <p:blipFill>
          <a:blip r:embed="rId6"/>
          <a:srcRect/>
          <a:stretch/>
        </p:blipFill>
        <p:spPr>
          <a:xfrm>
            <a:off x="1047750" y="3950692"/>
            <a:ext cx="330200" cy="330200"/>
          </a:xfrm>
          <a:prstGeom prst="rect">
            <a:avLst/>
          </a:prstGeom>
        </p:spPr>
      </p:pic>
      <p:sp>
        <p:nvSpPr>
          <p:cNvPr id="18" name="Text 12"/>
          <p:cNvSpPr/>
          <p:nvPr/>
        </p:nvSpPr>
        <p:spPr>
          <a:xfrm>
            <a:off x="1047750" y="4369792"/>
            <a:ext cx="3021711"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Take the family survey</a:t>
            </a:r>
            <a:endParaRPr lang="en-US" sz="1600" dirty="0"/>
          </a:p>
        </p:txBody>
      </p:sp>
      <p:sp>
        <p:nvSpPr>
          <p:cNvPr id="19" name="Text 13"/>
          <p:cNvSpPr/>
          <p:nvPr/>
        </p:nvSpPr>
        <p:spPr>
          <a:xfrm>
            <a:off x="1047750" y="4702473"/>
            <a:ext cx="3021711"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The annual needs-assessment survey</a:t>
            </a:r>
            <a:endParaRPr lang="en-US" sz="1300" dirty="0"/>
          </a:p>
        </p:txBody>
      </p:sp>
      <p:sp>
        <p:nvSpPr>
          <p:cNvPr id="20" name="Shape 14"/>
          <p:cNvSpPr/>
          <p:nvPr/>
        </p:nvSpPr>
        <p:spPr>
          <a:xfrm>
            <a:off x="4397375" y="3718917"/>
            <a:ext cx="3397250" cy="1677491"/>
          </a:xfrm>
          <a:prstGeom prst="roundRect">
            <a:avLst>
              <a:gd name="adj" fmla="val 5867"/>
            </a:avLst>
          </a:prstGeom>
          <a:solidFill>
            <a:srgbClr val="FFFEFB"/>
          </a:solidFill>
          <a:ln w="6350">
            <a:solidFill>
              <a:srgbClr val="DCE2E8"/>
            </a:solidFill>
            <a:prstDash val="solid"/>
          </a:ln>
        </p:spPr>
      </p:sp>
      <p:pic>
        <p:nvPicPr>
          <p:cNvPr id="21" name="Image 4" descr="Book"/>
          <p:cNvPicPr>
            <a:picLocks noChangeAspect="1"/>
          </p:cNvPicPr>
          <p:nvPr/>
        </p:nvPicPr>
        <p:blipFill>
          <a:blip r:embed="rId7"/>
          <a:srcRect/>
          <a:stretch/>
        </p:blipFill>
        <p:spPr>
          <a:xfrm>
            <a:off x="4629150" y="3950692"/>
            <a:ext cx="330200" cy="330200"/>
          </a:xfrm>
          <a:prstGeom prst="rect">
            <a:avLst/>
          </a:prstGeom>
        </p:spPr>
      </p:pic>
      <p:sp>
        <p:nvSpPr>
          <p:cNvPr id="22" name="Text 15"/>
          <p:cNvSpPr/>
          <p:nvPr/>
        </p:nvSpPr>
        <p:spPr>
          <a:xfrm>
            <a:off x="4629150" y="4369792"/>
            <a:ext cx="3021711"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Review the compact</a:t>
            </a:r>
            <a:endParaRPr lang="en-US" sz="1600" dirty="0"/>
          </a:p>
        </p:txBody>
      </p:sp>
      <p:sp>
        <p:nvSpPr>
          <p:cNvPr id="23" name="Text 16"/>
          <p:cNvSpPr/>
          <p:nvPr/>
        </p:nvSpPr>
        <p:spPr>
          <a:xfrm>
            <a:off x="4629150" y="4702473"/>
            <a:ext cx="302171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Suggest changes to the policy and compact</a:t>
            </a:r>
            <a:endParaRPr lang="en-US" sz="1300" dirty="0"/>
          </a:p>
        </p:txBody>
      </p:sp>
      <p:sp>
        <p:nvSpPr>
          <p:cNvPr id="24" name="Shape 17"/>
          <p:cNvSpPr/>
          <p:nvPr/>
        </p:nvSpPr>
        <p:spPr>
          <a:xfrm>
            <a:off x="7978775" y="3718917"/>
            <a:ext cx="3397250" cy="1677491"/>
          </a:xfrm>
          <a:prstGeom prst="roundRect">
            <a:avLst>
              <a:gd name="adj" fmla="val 5867"/>
            </a:avLst>
          </a:prstGeom>
          <a:solidFill>
            <a:srgbClr val="FFFEFB"/>
          </a:solidFill>
          <a:ln w="6350">
            <a:solidFill>
              <a:srgbClr val="DCE2E8"/>
            </a:solidFill>
            <a:prstDash val="solid"/>
          </a:ln>
        </p:spPr>
      </p:sp>
      <p:pic>
        <p:nvPicPr>
          <p:cNvPr id="25" name="Image 5" descr="Chat"/>
          <p:cNvPicPr>
            <a:picLocks noChangeAspect="1"/>
          </p:cNvPicPr>
          <p:nvPr/>
        </p:nvPicPr>
        <p:blipFill>
          <a:blip r:embed="rId8"/>
          <a:srcRect/>
          <a:stretch/>
        </p:blipFill>
        <p:spPr>
          <a:xfrm>
            <a:off x="8210550" y="3950692"/>
            <a:ext cx="330200" cy="330200"/>
          </a:xfrm>
          <a:prstGeom prst="rect">
            <a:avLst/>
          </a:prstGeom>
        </p:spPr>
      </p:pic>
      <p:sp>
        <p:nvSpPr>
          <p:cNvPr id="26" name="Text 18"/>
          <p:cNvSpPr/>
          <p:nvPr/>
        </p:nvSpPr>
        <p:spPr>
          <a:xfrm>
            <a:off x="8210550" y="4369792"/>
            <a:ext cx="3021711"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D2B45"/>
                </a:solidFill>
                <a:latin typeface="Domine" pitchFamily="18" charset="0"/>
                <a:ea typeface="Domine" pitchFamily="18" charset="-122"/>
                <a:cs typeface="Domine" pitchFamily="18" charset="-120"/>
              </a:rPr>
              <a:t>Stay in touch</a:t>
            </a:r>
            <a:endParaRPr lang="en-US" sz="1600" dirty="0"/>
          </a:p>
        </p:txBody>
      </p:sp>
      <p:sp>
        <p:nvSpPr>
          <p:cNvPr id="27" name="Text 19"/>
          <p:cNvSpPr/>
          <p:nvPr/>
        </p:nvSpPr>
        <p:spPr>
          <a:xfrm>
            <a:off x="8210550" y="4702473"/>
            <a:ext cx="3021711"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6505F"/>
                </a:solidFill>
                <a:latin typeface="Nunito Sans" pitchFamily="34" charset="0"/>
                <a:ea typeface="Nunito Sans" pitchFamily="34" charset="-122"/>
                <a:cs typeface="Nunito Sans" pitchFamily="34" charset="-120"/>
              </a:rPr>
              <a:t>ParentSquare, Remind, Class Dojo, email and online grades</a:t>
            </a:r>
            <a:endParaRPr lang="en-US" sz="1300" dirty="0"/>
          </a:p>
        </p:txBody>
      </p:sp>
      <p:sp>
        <p:nvSpPr>
          <p:cNvPr id="28" name="Text 20"/>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Annual Title I &amp; Federal Programs Meeting</a:t>
            </a:r>
            <a:endParaRPr lang="en-US" sz="1200" dirty="0"/>
          </a:p>
        </p:txBody>
      </p:sp>
      <p:sp>
        <p:nvSpPr>
          <p:cNvPr id="29" name="Text 21"/>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6F1"/>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541A"/>
                </a:solidFill>
                <a:latin typeface="Nunito Sans" pitchFamily="34" charset="0"/>
                <a:ea typeface="Nunito Sans" pitchFamily="34" charset="-122"/>
                <a:cs typeface="Nunito Sans" pitchFamily="34" charset="-120"/>
              </a:rPr>
              <a:t>THANK YOU</a:t>
            </a:r>
            <a:endParaRPr lang="en-US" sz="1200" dirty="0"/>
          </a:p>
        </p:txBody>
      </p:sp>
      <p:sp>
        <p:nvSpPr>
          <p:cNvPr id="3" name="Text 1"/>
          <p:cNvSpPr>
            <a:spLocks noGrp="1"/>
          </p:cNvSpPr>
          <p:nvPr>
            <p:ph type="title"/>
          </p:nvPr>
        </p:nvSpPr>
        <p:spPr>
          <a:xfrm>
            <a:off x="812800" y="1102320"/>
            <a:ext cx="10883392"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D2B45"/>
                </a:solidFill>
                <a:latin typeface="Domine" pitchFamily="18" charset="0"/>
                <a:ea typeface="Domine" pitchFamily="18" charset="-122"/>
                <a:cs typeface="Domine" pitchFamily="18" charset="-120"/>
              </a:rPr>
              <a:t>Questions and feedback</a:t>
            </a:r>
            <a:endParaRPr lang="en-US" sz="3200" dirty="0"/>
          </a:p>
        </p:txBody>
      </p:sp>
      <p:sp>
        <p:nvSpPr>
          <p:cNvPr id="4" name="Shape 2"/>
          <p:cNvSpPr/>
          <p:nvPr/>
        </p:nvSpPr>
        <p:spPr>
          <a:xfrm>
            <a:off x="815975" y="1857276"/>
            <a:ext cx="5815310" cy="747911"/>
          </a:xfrm>
          <a:prstGeom prst="roundRect">
            <a:avLst>
              <a:gd name="adj" fmla="val 9764"/>
            </a:avLst>
          </a:prstGeom>
          <a:solidFill>
            <a:srgbClr val="FFFEFB"/>
          </a:solidFill>
          <a:ln w="6350">
            <a:solidFill>
              <a:srgbClr val="DCE2E8"/>
            </a:solidFill>
            <a:prstDash val="solid"/>
          </a:ln>
        </p:spPr>
      </p:sp>
      <p:sp>
        <p:nvSpPr>
          <p:cNvPr id="5" name="Text 3"/>
          <p:cNvSpPr/>
          <p:nvPr/>
        </p:nvSpPr>
        <p:spPr>
          <a:xfrm>
            <a:off x="1022350" y="1987451"/>
            <a:ext cx="55646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541A"/>
                </a:solidFill>
                <a:latin typeface="Nunito Sans" pitchFamily="34" charset="0"/>
                <a:ea typeface="Nunito Sans" pitchFamily="34" charset="-122"/>
                <a:cs typeface="Nunito Sans" pitchFamily="34" charset="-120"/>
              </a:rPr>
              <a:t>Principal · Western Grove Elementary &amp; OMHS</a:t>
            </a:r>
            <a:endParaRPr lang="en-US" sz="1200" dirty="0"/>
          </a:p>
        </p:txBody>
      </p:sp>
      <p:sp>
        <p:nvSpPr>
          <p:cNvPr id="6" name="Text 4"/>
          <p:cNvSpPr/>
          <p:nvPr/>
        </p:nvSpPr>
        <p:spPr>
          <a:xfrm>
            <a:off x="1022350" y="2226171"/>
            <a:ext cx="5564637"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D2B45"/>
                </a:solidFill>
                <a:latin typeface="Nunito Sans" pitchFamily="34" charset="0"/>
                <a:ea typeface="Nunito Sans" pitchFamily="34" charset="-122"/>
                <a:cs typeface="Nunito Sans" pitchFamily="34" charset="-120"/>
              </a:rPr>
              <a:t>Elvis Middleton</a:t>
            </a:r>
            <a:r>
              <a:rPr lang="en-US" sz="1400" dirty="0">
                <a:solidFill>
                  <a:srgbClr val="1D2B45"/>
                </a:solidFill>
                <a:latin typeface="Nunito Sans" pitchFamily="34" charset="0"/>
                <a:ea typeface="Nunito Sans" pitchFamily="34" charset="-122"/>
                <a:cs typeface="Nunito Sans" pitchFamily="34" charset="-120"/>
              </a:rPr>
              <a:t> · emiddleton@omsd.k12.ar.us</a:t>
            </a:r>
            <a:endParaRPr lang="en-US" sz="1400" dirty="0"/>
          </a:p>
        </p:txBody>
      </p:sp>
      <p:sp>
        <p:nvSpPr>
          <p:cNvPr id="7" name="Shape 5"/>
          <p:cNvSpPr/>
          <p:nvPr/>
        </p:nvSpPr>
        <p:spPr>
          <a:xfrm>
            <a:off x="815975" y="2713137"/>
            <a:ext cx="5815310" cy="747911"/>
          </a:xfrm>
          <a:prstGeom prst="roundRect">
            <a:avLst>
              <a:gd name="adj" fmla="val 9764"/>
            </a:avLst>
          </a:prstGeom>
          <a:solidFill>
            <a:srgbClr val="FFFEFB"/>
          </a:solidFill>
          <a:ln w="6350">
            <a:solidFill>
              <a:srgbClr val="DCE2E8"/>
            </a:solidFill>
            <a:prstDash val="solid"/>
          </a:ln>
        </p:spPr>
      </p:sp>
      <p:sp>
        <p:nvSpPr>
          <p:cNvPr id="8" name="Text 6"/>
          <p:cNvSpPr/>
          <p:nvPr/>
        </p:nvSpPr>
        <p:spPr>
          <a:xfrm>
            <a:off x="1022350" y="2843312"/>
            <a:ext cx="55646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541A"/>
                </a:solidFill>
                <a:latin typeface="Nunito Sans" pitchFamily="34" charset="0"/>
                <a:ea typeface="Nunito Sans" pitchFamily="34" charset="-122"/>
                <a:cs typeface="Nunito Sans" pitchFamily="34" charset="-120"/>
              </a:rPr>
              <a:t>Principal · St. Joe Elementary</a:t>
            </a:r>
            <a:endParaRPr lang="en-US" sz="1200" dirty="0"/>
          </a:p>
        </p:txBody>
      </p:sp>
      <p:sp>
        <p:nvSpPr>
          <p:cNvPr id="9" name="Text 7"/>
          <p:cNvSpPr/>
          <p:nvPr/>
        </p:nvSpPr>
        <p:spPr>
          <a:xfrm>
            <a:off x="1022350" y="3082032"/>
            <a:ext cx="5564637"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D2B45"/>
                </a:solidFill>
                <a:latin typeface="Nunito Sans" pitchFamily="34" charset="0"/>
                <a:ea typeface="Nunito Sans" pitchFamily="34" charset="-122"/>
                <a:cs typeface="Nunito Sans" pitchFamily="34" charset="-120"/>
              </a:rPr>
              <a:t>Tracy Grinder</a:t>
            </a:r>
            <a:r>
              <a:rPr lang="en-US" sz="1400" dirty="0">
                <a:solidFill>
                  <a:srgbClr val="1D2B45"/>
                </a:solidFill>
                <a:latin typeface="Nunito Sans" pitchFamily="34" charset="0"/>
                <a:ea typeface="Nunito Sans" pitchFamily="34" charset="-122"/>
                <a:cs typeface="Nunito Sans" pitchFamily="34" charset="-120"/>
              </a:rPr>
              <a:t> · tgrinder@omsd.k12.ar.us</a:t>
            </a:r>
            <a:endParaRPr lang="en-US" sz="1400" dirty="0"/>
          </a:p>
        </p:txBody>
      </p:sp>
      <p:sp>
        <p:nvSpPr>
          <p:cNvPr id="10" name="Shape 8"/>
          <p:cNvSpPr/>
          <p:nvPr/>
        </p:nvSpPr>
        <p:spPr>
          <a:xfrm>
            <a:off x="815975" y="3568998"/>
            <a:ext cx="5815310" cy="747911"/>
          </a:xfrm>
          <a:prstGeom prst="roundRect">
            <a:avLst>
              <a:gd name="adj" fmla="val 9764"/>
            </a:avLst>
          </a:prstGeom>
          <a:solidFill>
            <a:srgbClr val="FFFEFB"/>
          </a:solidFill>
          <a:ln w="6350">
            <a:solidFill>
              <a:srgbClr val="DCE2E8"/>
            </a:solidFill>
            <a:prstDash val="solid"/>
          </a:ln>
        </p:spPr>
      </p:sp>
      <p:sp>
        <p:nvSpPr>
          <p:cNvPr id="11" name="Text 9"/>
          <p:cNvSpPr/>
          <p:nvPr/>
        </p:nvSpPr>
        <p:spPr>
          <a:xfrm>
            <a:off x="1022350" y="3699173"/>
            <a:ext cx="55646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541A"/>
                </a:solidFill>
                <a:latin typeface="Nunito Sans" pitchFamily="34" charset="0"/>
                <a:ea typeface="Nunito Sans" pitchFamily="34" charset="-122"/>
                <a:cs typeface="Nunito Sans" pitchFamily="34" charset="-120"/>
              </a:rPr>
              <a:t>Federal Programs Coordinator</a:t>
            </a:r>
            <a:endParaRPr lang="en-US" sz="1200" dirty="0"/>
          </a:p>
        </p:txBody>
      </p:sp>
      <p:sp>
        <p:nvSpPr>
          <p:cNvPr id="12" name="Text 10"/>
          <p:cNvSpPr/>
          <p:nvPr/>
        </p:nvSpPr>
        <p:spPr>
          <a:xfrm>
            <a:off x="1022350" y="3937893"/>
            <a:ext cx="5564637"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D2B45"/>
                </a:solidFill>
                <a:latin typeface="Nunito Sans" pitchFamily="34" charset="0"/>
                <a:ea typeface="Nunito Sans" pitchFamily="34" charset="-122"/>
                <a:cs typeface="Nunito Sans" pitchFamily="34" charset="-120"/>
              </a:rPr>
              <a:t>Melissa King</a:t>
            </a:r>
            <a:r>
              <a:rPr lang="en-US" sz="1400" dirty="0">
                <a:solidFill>
                  <a:srgbClr val="1D2B45"/>
                </a:solidFill>
                <a:latin typeface="Nunito Sans" pitchFamily="34" charset="0"/>
                <a:ea typeface="Nunito Sans" pitchFamily="34" charset="-122"/>
                <a:cs typeface="Nunito Sans" pitchFamily="34" charset="-120"/>
              </a:rPr>
              <a:t> · mking@omsd.k12.ar.us</a:t>
            </a:r>
            <a:endParaRPr lang="en-US" sz="1400" dirty="0"/>
          </a:p>
        </p:txBody>
      </p:sp>
      <p:sp>
        <p:nvSpPr>
          <p:cNvPr id="13" name="Shape 11"/>
          <p:cNvSpPr/>
          <p:nvPr/>
        </p:nvSpPr>
        <p:spPr>
          <a:xfrm>
            <a:off x="815975" y="4424859"/>
            <a:ext cx="5815310" cy="1243112"/>
          </a:xfrm>
          <a:prstGeom prst="roundRect">
            <a:avLst>
              <a:gd name="adj" fmla="val 5874"/>
            </a:avLst>
          </a:prstGeom>
          <a:solidFill>
            <a:srgbClr val="FFFEFB"/>
          </a:solidFill>
          <a:ln w="6350">
            <a:solidFill>
              <a:srgbClr val="DCE2E8"/>
            </a:solidFill>
            <a:prstDash val="solid"/>
          </a:ln>
        </p:spPr>
      </p:sp>
      <p:sp>
        <p:nvSpPr>
          <p:cNvPr id="14" name="Text 12"/>
          <p:cNvSpPr/>
          <p:nvPr/>
        </p:nvSpPr>
        <p:spPr>
          <a:xfrm>
            <a:off x="1022350" y="4555034"/>
            <a:ext cx="556463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541A"/>
                </a:solidFill>
                <a:latin typeface="Nunito Sans" pitchFamily="34" charset="0"/>
                <a:ea typeface="Nunito Sans" pitchFamily="34" charset="-122"/>
                <a:cs typeface="Nunito Sans" pitchFamily="34" charset="-120"/>
              </a:rPr>
              <a:t>Parent Facilitators</a:t>
            </a:r>
            <a:endParaRPr lang="en-US" sz="1200" dirty="0"/>
          </a:p>
        </p:txBody>
      </p:sp>
      <p:sp>
        <p:nvSpPr>
          <p:cNvPr id="15" name="Text 13"/>
          <p:cNvSpPr/>
          <p:nvPr/>
        </p:nvSpPr>
        <p:spPr>
          <a:xfrm>
            <a:off x="1022350" y="4793754"/>
            <a:ext cx="5564637"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D2B45"/>
                </a:solidFill>
                <a:latin typeface="Nunito Sans" pitchFamily="34" charset="0"/>
                <a:ea typeface="Nunito Sans" pitchFamily="34" charset="-122"/>
                <a:cs typeface="Nunito Sans" pitchFamily="34" charset="-120"/>
              </a:rPr>
              <a:t>Heather Knapp</a:t>
            </a:r>
            <a:r>
              <a:rPr lang="en-US" sz="1300" dirty="0">
                <a:solidFill>
                  <a:srgbClr val="1D2B45"/>
                </a:solidFill>
                <a:latin typeface="Nunito Sans" pitchFamily="34" charset="0"/>
                <a:ea typeface="Nunito Sans" pitchFamily="34" charset="-122"/>
                <a:cs typeface="Nunito Sans" pitchFamily="34" charset="-120"/>
              </a:rPr>
              <a:t> (St. Joe) · hknapp@omsd.k12.ar.us</a:t>
            </a:r>
            <a:endParaRPr lang="en-US" sz="1300" dirty="0"/>
          </a:p>
        </p:txBody>
      </p:sp>
      <p:sp>
        <p:nvSpPr>
          <p:cNvPr id="16" name="Text 14"/>
          <p:cNvSpPr/>
          <p:nvPr/>
        </p:nvSpPr>
        <p:spPr>
          <a:xfrm>
            <a:off x="1022350" y="5050234"/>
            <a:ext cx="5564637"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D2B45"/>
                </a:solidFill>
                <a:latin typeface="Nunito Sans" pitchFamily="34" charset="0"/>
                <a:ea typeface="Nunito Sans" pitchFamily="34" charset="-122"/>
                <a:cs typeface="Nunito Sans" pitchFamily="34" charset="-120"/>
              </a:rPr>
              <a:t>Kara Spencer</a:t>
            </a:r>
            <a:r>
              <a:rPr lang="en-US" sz="1300" dirty="0">
                <a:solidFill>
                  <a:srgbClr val="1D2B45"/>
                </a:solidFill>
                <a:latin typeface="Nunito Sans" pitchFamily="34" charset="0"/>
                <a:ea typeface="Nunito Sans" pitchFamily="34" charset="-122"/>
                <a:cs typeface="Nunito Sans" pitchFamily="34" charset="-120"/>
              </a:rPr>
              <a:t> (Western Grove) · kspencer@omsd.k12.ar.us</a:t>
            </a:r>
            <a:endParaRPr lang="en-US" sz="1300" dirty="0"/>
          </a:p>
        </p:txBody>
      </p:sp>
      <p:sp>
        <p:nvSpPr>
          <p:cNvPr id="17" name="Text 15"/>
          <p:cNvSpPr/>
          <p:nvPr/>
        </p:nvSpPr>
        <p:spPr>
          <a:xfrm>
            <a:off x="1022350" y="5306715"/>
            <a:ext cx="5564637" cy="2564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D2B45"/>
                </a:solidFill>
                <a:latin typeface="Nunito Sans" pitchFamily="34" charset="0"/>
                <a:ea typeface="Nunito Sans" pitchFamily="34" charset="-122"/>
                <a:cs typeface="Nunito Sans" pitchFamily="34" charset="-120"/>
              </a:rPr>
              <a:t>Kim Gilley</a:t>
            </a:r>
            <a:r>
              <a:rPr lang="en-US" sz="1300" dirty="0">
                <a:solidFill>
                  <a:srgbClr val="1D2B45"/>
                </a:solidFill>
                <a:latin typeface="Nunito Sans" pitchFamily="34" charset="0"/>
                <a:ea typeface="Nunito Sans" pitchFamily="34" charset="-122"/>
                <a:cs typeface="Nunito Sans" pitchFamily="34" charset="-120"/>
              </a:rPr>
              <a:t> (OMHS) · kgilley@omsd.k12.ar.us</a:t>
            </a:r>
            <a:endParaRPr lang="en-US" sz="1300" dirty="0"/>
          </a:p>
        </p:txBody>
      </p:sp>
      <p:sp>
        <p:nvSpPr>
          <p:cNvPr id="18" name="Shape 16"/>
          <p:cNvSpPr/>
          <p:nvPr/>
        </p:nvSpPr>
        <p:spPr>
          <a:xfrm>
            <a:off x="6939260" y="1854101"/>
            <a:ext cx="4439940" cy="3817045"/>
          </a:xfrm>
          <a:prstGeom prst="roundRect">
            <a:avLst>
              <a:gd name="adj" fmla="val 2662"/>
            </a:avLst>
          </a:prstGeom>
          <a:solidFill>
            <a:srgbClr val="1D2B45"/>
          </a:solidFill>
          <a:ln/>
        </p:spPr>
      </p:sp>
      <p:sp>
        <p:nvSpPr>
          <p:cNvPr id="19" name="Text 17"/>
          <p:cNvSpPr/>
          <p:nvPr/>
        </p:nvSpPr>
        <p:spPr>
          <a:xfrm>
            <a:off x="7218660" y="2185392"/>
            <a:ext cx="3997574"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8F6F1"/>
                </a:solidFill>
                <a:latin typeface="Domine" pitchFamily="18" charset="0"/>
                <a:ea typeface="Domine" pitchFamily="18" charset="-122"/>
                <a:cs typeface="Domine" pitchFamily="18" charset="-120"/>
              </a:rPr>
              <a:t>Before you leave</a:t>
            </a:r>
            <a:endParaRPr lang="en-US" sz="2200" dirty="0"/>
          </a:p>
        </p:txBody>
      </p:sp>
      <p:sp>
        <p:nvSpPr>
          <p:cNvPr id="20" name="Text 18"/>
          <p:cNvSpPr/>
          <p:nvPr/>
        </p:nvSpPr>
        <p:spPr>
          <a:xfrm>
            <a:off x="7218660" y="2673052"/>
            <a:ext cx="3997574"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0"/>
                </a:solidFill>
                <a:latin typeface="Nunito Sans" pitchFamily="34" charset="0"/>
                <a:ea typeface="Nunito Sans" pitchFamily="34" charset="-122"/>
                <a:cs typeface="Nunito Sans" pitchFamily="34" charset="-120"/>
              </a:rPr>
              <a:t>Scan with your phone camera</a:t>
            </a:r>
            <a:endParaRPr lang="en-US" sz="1300" dirty="0"/>
          </a:p>
        </p:txBody>
      </p:sp>
      <p:pic>
        <p:nvPicPr>
          <p:cNvPr id="21" name="Image 0" descr="QR code linking to the meeting sign-in form"/>
          <p:cNvPicPr>
            <a:picLocks noChangeAspect="1"/>
          </p:cNvPicPr>
          <p:nvPr/>
        </p:nvPicPr>
        <p:blipFill>
          <a:blip r:embed="rId3"/>
          <a:srcRect/>
          <a:stretch/>
        </p:blipFill>
        <p:spPr>
          <a:xfrm>
            <a:off x="7642324" y="3056533"/>
            <a:ext cx="1397000" cy="1397000"/>
          </a:xfrm>
          <a:prstGeom prst="roundRect">
            <a:avLst>
              <a:gd name="adj" fmla="val 3636"/>
            </a:avLst>
          </a:prstGeom>
        </p:spPr>
      </p:pic>
      <p:sp>
        <p:nvSpPr>
          <p:cNvPr id="22" name="Text 19"/>
          <p:cNvSpPr/>
          <p:nvPr/>
        </p:nvSpPr>
        <p:spPr>
          <a:xfrm>
            <a:off x="7914471" y="4529733"/>
            <a:ext cx="852607" cy="25648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2B36B"/>
                </a:solidFill>
                <a:latin typeface="Nunito Sans" pitchFamily="34" charset="0"/>
                <a:ea typeface="Nunito Sans" pitchFamily="34" charset="-122"/>
                <a:cs typeface="Nunito Sans" pitchFamily="34" charset="-120"/>
              </a:rPr>
              <a:t>1. Sign in</a:t>
            </a:r>
            <a:endParaRPr lang="en-US" sz="1300" dirty="0"/>
          </a:p>
        </p:txBody>
      </p:sp>
      <p:pic>
        <p:nvPicPr>
          <p:cNvPr id="23" name="Image 1" descr="QR code linking to the family feedback survey"/>
          <p:cNvPicPr>
            <a:picLocks noChangeAspect="1"/>
          </p:cNvPicPr>
          <p:nvPr/>
        </p:nvPicPr>
        <p:blipFill>
          <a:blip r:embed="rId4"/>
          <a:srcRect/>
          <a:stretch/>
        </p:blipFill>
        <p:spPr>
          <a:xfrm>
            <a:off x="9248080" y="3056533"/>
            <a:ext cx="1397000" cy="1397000"/>
          </a:xfrm>
          <a:prstGeom prst="roundRect">
            <a:avLst>
              <a:gd name="adj" fmla="val 3636"/>
            </a:avLst>
          </a:prstGeom>
        </p:spPr>
      </p:pic>
      <p:sp>
        <p:nvSpPr>
          <p:cNvPr id="24" name="Text 20"/>
          <p:cNvSpPr/>
          <p:nvPr/>
        </p:nvSpPr>
        <p:spPr>
          <a:xfrm>
            <a:off x="9071223" y="4529733"/>
            <a:ext cx="1750814" cy="25648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2B36B"/>
                </a:solidFill>
                <a:latin typeface="Nunito Sans" pitchFamily="34" charset="0"/>
                <a:ea typeface="Nunito Sans" pitchFamily="34" charset="-122"/>
                <a:cs typeface="Nunito Sans" pitchFamily="34" charset="-120"/>
              </a:rPr>
              <a:t>2. Feedback survey</a:t>
            </a:r>
            <a:endParaRPr lang="en-US" sz="1300" dirty="0"/>
          </a:p>
        </p:txBody>
      </p:sp>
      <p:sp>
        <p:nvSpPr>
          <p:cNvPr id="25" name="Text 21"/>
          <p:cNvSpPr/>
          <p:nvPr/>
        </p:nvSpPr>
        <p:spPr>
          <a:xfrm>
            <a:off x="7218660" y="4913213"/>
            <a:ext cx="3997574"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E0"/>
                </a:solidFill>
                <a:latin typeface="Nunito Sans" pitchFamily="34" charset="0"/>
                <a:ea typeface="Nunito Sans" pitchFamily="34" charset="-122"/>
                <a:cs typeface="Nunito Sans" pitchFamily="34" charset="-120"/>
              </a:rPr>
              <a:t>Engagement plans and compacts: ozarkmountainschooldistrict.com</a:t>
            </a:r>
            <a:endParaRPr lang="en-US" sz="1200" dirty="0"/>
          </a:p>
        </p:txBody>
      </p:sp>
      <p:sp>
        <p:nvSpPr>
          <p:cNvPr id="26" name="Text 22"/>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Nunito Sans" pitchFamily="34" charset="0"/>
                <a:ea typeface="Nunito Sans" pitchFamily="34" charset="-122"/>
                <a:cs typeface="Nunito Sans" pitchFamily="34" charset="-120"/>
              </a:rPr>
              <a:t>Ozark Mountain School District · Annual Title I &amp; Federal Programs Meeting</a:t>
            </a:r>
            <a:endParaRPr lang="en-US" sz="1200" dirty="0"/>
          </a:p>
        </p:txBody>
      </p:sp>
      <p:sp>
        <p:nvSpPr>
          <p:cNvPr id="27" name="Text 23"/>
          <p:cNvSpPr/>
          <p:nvPr/>
        </p:nvSpPr>
        <p:spPr>
          <a:xfrm>
            <a:off x="10058400" y="6238280"/>
            <a:ext cx="1320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B7A"/>
                </a:solidFill>
                <a:latin typeface="Nunito Sans" pitchFamily="34" charset="0"/>
                <a:ea typeface="Nunito Sans" pitchFamily="34" charset="-122"/>
                <a:cs typeface="Nunito Sans" pitchFamily="34" charset="-120"/>
              </a:rPr>
              <a:t>18</a:t>
            </a:r>
            <a:endParaRPr lang="en-US" sz="1200" dirty="0"/>
          </a:p>
        </p:txBody>
      </p:sp>
    </p:spTree>
  </p:cSld>
  <p:clrMapOvr>
    <a:masterClrMapping/>
  </p:clrMapOvr>
</p:sld>
</file>

<file path=ppt/theme/theme1.xml><?xml version="1.0" encoding="utf-8"?>
<a:theme xmlns:a="http://schemas.openxmlformats.org/drawingml/2006/main" name="Title I &amp; Federal Programs Annual Meeting">
  <a:themeElements>
    <a:clrScheme name="Title I &amp; Federal Programs Annual Meeting">
      <a:dk1>
        <a:srgbClr val="1D2B45"/>
      </a:dk1>
      <a:lt1>
        <a:srgbClr val="F8F6F1"/>
      </a:lt1>
      <a:dk2>
        <a:srgbClr val="545E70"/>
      </a:dk2>
      <a:lt2>
        <a:srgbClr val="E2E2E0"/>
      </a:lt2>
      <a:accent1>
        <a:srgbClr val="A8541A"/>
      </a:accent1>
      <a:accent2>
        <a:srgbClr val="F2B36B"/>
      </a:accent2>
      <a:accent3>
        <a:srgbClr val="E39B4F"/>
      </a:accent3>
      <a:accent4>
        <a:srgbClr val="46505F"/>
      </a:accent4>
      <a:accent5>
        <a:srgbClr val="5F6B7A"/>
      </a:accent5>
      <a:accent6>
        <a:srgbClr val="C9D3E0"/>
      </a:accent6>
      <a:hlink>
        <a:srgbClr val="0563C1"/>
      </a:hlink>
      <a:folHlink>
        <a:srgbClr val="954F72"/>
      </a:folHlink>
    </a:clrScheme>
    <a:fontScheme name="Title I &amp; Federal Programs Annual Meeting">
      <a:majorFont>
        <a:latin typeface="Domin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3308</Words>
  <Application>Microsoft Office PowerPoint</Application>
  <PresentationFormat>Widescreen</PresentationFormat>
  <Paragraphs>334</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Domine</vt:lpstr>
      <vt:lpstr>Nunito Sans</vt:lpstr>
      <vt:lpstr>Title I &amp; Federal Programs Annual Meeting</vt:lpstr>
      <vt:lpstr>Title I &amp; Federal Programs</vt:lpstr>
      <vt:lpstr>Federal law requires an annual meeting for families</vt:lpstr>
      <vt:lpstr>The largest federal program for K–12 schools</vt:lpstr>
      <vt:lpstr>We are a schoolwide Title I program</vt:lpstr>
      <vt:lpstr>How we use Title I funds</vt:lpstr>
      <vt:lpstr>Supporting families as partners</vt:lpstr>
      <vt:lpstr>Your parent facilitators and key events</vt:lpstr>
      <vt:lpstr>Engagement plan and school–parent compact</vt:lpstr>
      <vt:lpstr>You have the right to request</vt:lpstr>
      <vt:lpstr>Curriculum, assessments and achievement levels</vt:lpstr>
      <vt:lpstr>2026 Arkansas school letter grades</vt:lpstr>
      <vt:lpstr>Our academic goals for May 2027</vt:lpstr>
      <vt:lpstr>Areas of need and our plan to improve</vt:lpstr>
      <vt:lpstr>Other federal programs that support our students</vt:lpstr>
      <vt:lpstr>Teachers, enrichment and rural schools</vt:lpstr>
      <vt:lpstr>Support for students with specific needs</vt:lpstr>
      <vt:lpstr>Ways to partner with our school</vt:lpstr>
      <vt:lpstr>Questions and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&amp; Federal Programs Annual Meeting</dc:title>
  <dc:subject/>
  <dc:creator>Melissa King</dc:creator>
  <cp:lastModifiedBy>Melissa King</cp:lastModifiedBy>
  <cp:revision>2</cp:revision>
  <dcterms:created xsi:type="dcterms:W3CDTF">2026-10-16T17:26:03Z</dcterms:created>
  <dcterms:modified xsi:type="dcterms:W3CDTF">2026-10-16T17:26:36Z</dcterms:modified>
</cp:coreProperties>
</file>